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1"/>
  </p:sldMasterIdLst>
  <p:notesMasterIdLst>
    <p:notesMasterId r:id="rId17"/>
  </p:notesMasterIdLst>
  <p:handoutMasterIdLst>
    <p:handoutMasterId r:id="rId18"/>
  </p:handoutMasterIdLst>
  <p:sldIdLst>
    <p:sldId id="275" r:id="rId2"/>
    <p:sldId id="292" r:id="rId3"/>
    <p:sldId id="277" r:id="rId4"/>
    <p:sldId id="280" r:id="rId5"/>
    <p:sldId id="288" r:id="rId6"/>
    <p:sldId id="281" r:id="rId7"/>
    <p:sldId id="282" r:id="rId8"/>
    <p:sldId id="283" r:id="rId9"/>
    <p:sldId id="285" r:id="rId10"/>
    <p:sldId id="289" r:id="rId11"/>
    <p:sldId id="284" r:id="rId12"/>
    <p:sldId id="286" r:id="rId13"/>
    <p:sldId id="291" r:id="rId14"/>
    <p:sldId id="293" r:id="rId15"/>
    <p:sldId id="278" r:id="rId16"/>
  </p:sldIdLst>
  <p:sldSz cx="12192000" cy="6858000"/>
  <p:notesSz cx="9236075" cy="6950075"/>
  <p:custShowLst>
    <p:custShow name="Format Guide Workshop" id="0">
      <p:sldLst/>
    </p:custShow>
  </p:custShow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49F"/>
    <a:srgbClr val="A6CC44"/>
    <a:srgbClr val="EFD44B"/>
    <a:srgbClr val="C41300"/>
    <a:srgbClr val="9AAFDE"/>
    <a:srgbClr val="6F8DCF"/>
    <a:srgbClr val="F2F2F2"/>
    <a:srgbClr val="587BC8"/>
    <a:srgbClr val="3B60B3"/>
    <a:srgbClr val="80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9" autoAdjust="0"/>
    <p:restoredTop sz="95210" autoAdjust="0"/>
  </p:normalViewPr>
  <p:slideViewPr>
    <p:cSldViewPr snapToGrid="0">
      <p:cViewPr>
        <p:scale>
          <a:sx n="53" d="100"/>
          <a:sy n="53" d="100"/>
        </p:scale>
        <p:origin x="-1056" y="-636"/>
      </p:cViewPr>
      <p:guideLst>
        <p:guide orient="horz" pos="2160"/>
        <p:guide pos="3840"/>
      </p:guideLst>
    </p:cSldViewPr>
  </p:slideViewPr>
  <p:outlineViewPr>
    <p:cViewPr>
      <p:scale>
        <a:sx n="33" d="100"/>
        <a:sy n="33" d="100"/>
      </p:scale>
      <p:origin x="0" y="-390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5" d="100"/>
          <a:sy n="105" d="100"/>
        </p:scale>
        <p:origin x="120" y="180"/>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74041297935103E-2"/>
          <c:y val="3.3700583279325985E-2"/>
          <c:w val="0.96165191740412981"/>
          <c:h val="0.93259883344134809"/>
        </c:manualLayout>
      </c:layout>
      <c:barChart>
        <c:barDir val="col"/>
        <c:grouping val="stacked"/>
        <c:varyColors val="0"/>
        <c:ser>
          <c:idx val="0"/>
          <c:order val="0"/>
          <c:spPr>
            <a:noFill/>
            <a:ln>
              <a:noFill/>
            </a:ln>
          </c:spPr>
          <c:invertIfNegative val="0"/>
          <c:dPt>
            <c:idx val="0"/>
            <c:invertIfNegative val="0"/>
            <c:bubble3D val="0"/>
            <c:spPr>
              <a:solidFill>
                <a:srgbClr val="0037AA"/>
              </a:solidFill>
              <a:ln>
                <a:noFill/>
              </a:ln>
            </c:spPr>
            <c:extLst xmlns:c16r2="http://schemas.microsoft.com/office/drawing/2015/06/chart">
              <c:ext xmlns:c16="http://schemas.microsoft.com/office/drawing/2014/chart" uri="{C3380CC4-5D6E-409C-BE32-E72D297353CC}">
                <c16:uniqueId val="{00000001-1094-4D23-9976-C41E3F31E03E}"/>
              </c:ext>
            </c:extLst>
          </c:dPt>
          <c:dPt>
            <c:idx val="4"/>
            <c:invertIfNegative val="0"/>
            <c:bubble3D val="0"/>
            <c:spPr>
              <a:solidFill>
                <a:srgbClr val="0037AA"/>
              </a:solidFill>
              <a:ln>
                <a:noFill/>
              </a:ln>
            </c:spPr>
            <c:extLst xmlns:c16r2="http://schemas.microsoft.com/office/drawing/2015/06/chart">
              <c:ext xmlns:c16="http://schemas.microsoft.com/office/drawing/2014/chart" uri="{C3380CC4-5D6E-409C-BE32-E72D297353CC}">
                <c16:uniqueId val="{00000003-1094-4D23-9976-C41E3F31E03E}"/>
              </c:ext>
            </c:extLst>
          </c:dPt>
          <c:dLbls>
            <c:dLbl>
              <c:idx val="4"/>
              <c:layout>
                <c:manualLayout>
                  <c:x val="0"/>
                  <c:y val="6.4808813998703824E-3"/>
                </c:manualLayout>
              </c:layout>
              <c:numFmt formatCode="#,##0;#,##0" sourceLinked="0"/>
              <c:spPr>
                <a:noFill/>
                <a:ln>
                  <a:noFill/>
                </a:ln>
              </c:spPr>
              <c:txPr>
                <a:bodyPr wrap="none"/>
                <a:lstStyle/>
                <a:p>
                  <a:pPr>
                    <a:defRPr sz="1600" b="1">
                      <a:solidFill>
                        <a:srgbClr val="FFFFFF"/>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1094-4D23-9976-C41E3F31E03E}"/>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87</c:v>
                </c:pt>
                <c:pt idx="1">
                  <c:v>87</c:v>
                </c:pt>
                <c:pt idx="2">
                  <c:v>281</c:v>
                </c:pt>
                <c:pt idx="3">
                  <c:v>478</c:v>
                </c:pt>
                <c:pt idx="4">
                  <c:v>655</c:v>
                </c:pt>
              </c:numCache>
            </c:numRef>
          </c:val>
          <c:extLst xmlns:c16r2="http://schemas.microsoft.com/office/drawing/2015/06/chart">
            <c:ext xmlns:c16="http://schemas.microsoft.com/office/drawing/2014/chart" uri="{C3380CC4-5D6E-409C-BE32-E72D297353CC}">
              <c16:uniqueId val="{00000004-1094-4D23-9976-C41E3F31E03E}"/>
            </c:ext>
          </c:extLst>
        </c:ser>
        <c:ser>
          <c:idx val="1"/>
          <c:order val="1"/>
          <c:spPr>
            <a:solidFill>
              <a:srgbClr val="0037AA"/>
            </a:solidFill>
            <a:ln>
              <a:noFill/>
            </a:ln>
          </c:spPr>
          <c:invertIfNegative val="0"/>
          <c:dLbls>
            <c:dLbl>
              <c:idx val="1"/>
              <c:layout>
                <c:manualLayout>
                  <c:x val="0"/>
                  <c:y val="6.4808813998703824E-3"/>
                </c:manualLayout>
              </c:layout>
              <c:numFmt formatCode="#,##0;#,##0" sourceLinked="0"/>
              <c:spPr>
                <a:noFill/>
                <a:ln>
                  <a:noFill/>
                </a:ln>
              </c:spPr>
              <c:txPr>
                <a:bodyPr wrap="none"/>
                <a:lstStyle/>
                <a:p>
                  <a:pPr>
                    <a:defRPr sz="1600" b="1">
                      <a:solidFill>
                        <a:srgbClr val="FFFFFF"/>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1094-4D23-9976-C41E3F31E03E}"/>
                </c:ext>
              </c:extLst>
            </c:dLbl>
            <c:dLbl>
              <c:idx val="2"/>
              <c:layout>
                <c:manualLayout>
                  <c:x val="0"/>
                  <c:y val="6.4808813998703824E-3"/>
                </c:manualLayout>
              </c:layout>
              <c:numFmt formatCode="#,##0;#,##0" sourceLinked="0"/>
              <c:spPr>
                <a:noFill/>
                <a:ln>
                  <a:noFill/>
                </a:ln>
              </c:spPr>
              <c:txPr>
                <a:bodyPr wrap="none"/>
                <a:lstStyle/>
                <a:p>
                  <a:pPr>
                    <a:defRPr sz="1600" b="1">
                      <a:solidFill>
                        <a:srgbClr val="FFFFFF"/>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1094-4D23-9976-C41E3F31E03E}"/>
                </c:ext>
              </c:extLst>
            </c:dLbl>
            <c:dLbl>
              <c:idx val="3"/>
              <c:layout>
                <c:manualLayout>
                  <c:x val="0"/>
                  <c:y val="6.4808813998703824E-3"/>
                </c:manualLayout>
              </c:layout>
              <c:numFmt formatCode="#,##0;#,##0" sourceLinked="0"/>
              <c:spPr>
                <a:noFill/>
                <a:ln>
                  <a:noFill/>
                </a:ln>
              </c:spPr>
              <c:txPr>
                <a:bodyPr wrap="none"/>
                <a:lstStyle/>
                <a:p>
                  <a:pPr>
                    <a:defRPr sz="1600" b="1">
                      <a:solidFill>
                        <a:srgbClr val="FFFFFF"/>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1094-4D23-9976-C41E3F31E03E}"/>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194</c:v>
                </c:pt>
                <c:pt idx="2">
                  <c:v>197</c:v>
                </c:pt>
                <c:pt idx="3">
                  <c:v>177</c:v>
                </c:pt>
              </c:numCache>
            </c:numRef>
          </c:val>
          <c:extLst xmlns:c16r2="http://schemas.microsoft.com/office/drawing/2015/06/chart">
            <c:ext xmlns:c16="http://schemas.microsoft.com/office/drawing/2014/chart" uri="{C3380CC4-5D6E-409C-BE32-E72D297353CC}">
              <c16:uniqueId val="{00000008-1094-4D23-9976-C41E3F31E03E}"/>
            </c:ext>
          </c:extLst>
        </c:ser>
        <c:dLbls>
          <c:showLegendKey val="0"/>
          <c:showVal val="0"/>
          <c:showCatName val="0"/>
          <c:showSerName val="0"/>
          <c:showPercent val="0"/>
          <c:showBubbleSize val="0"/>
        </c:dLbls>
        <c:gapWidth val="60"/>
        <c:overlap val="100"/>
        <c:axId val="28494080"/>
        <c:axId val="29032448"/>
      </c:barChart>
      <c:catAx>
        <c:axId val="28494080"/>
        <c:scaling>
          <c:orientation val="minMax"/>
        </c:scaling>
        <c:delete val="0"/>
        <c:axPos val="b"/>
        <c:majorGridlines>
          <c:spPr>
            <a:ln>
              <a:noFill/>
            </a:ln>
          </c:spPr>
        </c:majorGridlines>
        <c:majorTickMark val="out"/>
        <c:minorTickMark val="none"/>
        <c:tickLblPos val="none"/>
        <c:spPr>
          <a:ln w="9525">
            <a:solidFill>
              <a:srgbClr val="808080"/>
            </a:solidFill>
            <a:prstDash val="solid"/>
          </a:ln>
        </c:spPr>
        <c:txPr>
          <a:bodyPr wrap="none"/>
          <a:lstStyle/>
          <a:p>
            <a:pPr>
              <a:defRPr sz="1400">
                <a:solidFill>
                  <a:schemeClr val="tx1"/>
                </a:solidFill>
                <a:latin typeface="+mn-lt"/>
                <a:ea typeface="+mn-ea"/>
                <a:cs typeface="+mn-cs"/>
                <a:sym typeface="+mn-lt"/>
              </a:defRPr>
            </a:pPr>
            <a:endParaRPr lang="en-US"/>
          </a:p>
        </c:txPr>
        <c:crossAx val="29032448"/>
        <c:crosses val="min"/>
        <c:auto val="0"/>
        <c:lblAlgn val="ctr"/>
        <c:lblOffset val="100"/>
        <c:noMultiLvlLbl val="0"/>
      </c:catAx>
      <c:valAx>
        <c:axId val="29032448"/>
        <c:scaling>
          <c:orientation val="minMax"/>
          <c:max val="700"/>
          <c:min val="0"/>
        </c:scaling>
        <c:delete val="0"/>
        <c:axPos val="l"/>
        <c:majorGridlines>
          <c:spPr>
            <a:ln>
              <a:noFill/>
            </a:ln>
          </c:spPr>
        </c:majorGridlines>
        <c:numFmt formatCode="General" sourceLinked="1"/>
        <c:majorTickMark val="out"/>
        <c:minorTickMark val="none"/>
        <c:tickLblPos val="none"/>
        <c:spPr>
          <a:ln w="9525">
            <a:solidFill>
              <a:srgbClr val="808080"/>
            </a:solidFill>
            <a:prstDash val="solid"/>
          </a:ln>
        </c:spPr>
        <c:txPr>
          <a:bodyPr wrap="none"/>
          <a:lstStyle/>
          <a:p>
            <a:pPr>
              <a:defRPr sz="1400" b="1">
                <a:solidFill>
                  <a:schemeClr val="tx1"/>
                </a:solidFill>
                <a:latin typeface="+mn-lt"/>
                <a:ea typeface="+mn-ea"/>
                <a:cs typeface="+mn-cs"/>
                <a:sym typeface="+mn-lt"/>
              </a:defRPr>
            </a:pPr>
            <a:endParaRPr lang="en-US"/>
          </a:p>
        </c:txPr>
        <c:crossAx val="28494080"/>
        <c:crosses val="min"/>
        <c:crossBetween val="between"/>
        <c:majorUnit val="2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14565826330535E-2"/>
          <c:y val="3.6414565826330535E-2"/>
          <c:w val="0.92717086834733897"/>
          <c:h val="0.92717086834733897"/>
        </c:manualLayout>
      </c:layout>
      <c:doughnutChart>
        <c:varyColors val="0"/>
        <c:ser>
          <c:idx val="0"/>
          <c:order val="0"/>
          <c:dPt>
            <c:idx val="0"/>
            <c:bubble3D val="0"/>
            <c:spPr>
              <a:solidFill>
                <a:srgbClr val="8FDBFD"/>
              </a:solidFill>
              <a:ln>
                <a:noFill/>
              </a:ln>
            </c:spPr>
            <c:extLst xmlns:c16r2="http://schemas.microsoft.com/office/drawing/2015/06/chart">
              <c:ext xmlns:c16="http://schemas.microsoft.com/office/drawing/2014/chart" uri="{C3380CC4-5D6E-409C-BE32-E72D297353CC}">
                <c16:uniqueId val="{00000001-4F5B-4161-9283-5B1AA9A7BF23}"/>
              </c:ext>
            </c:extLst>
          </c:dPt>
          <c:dPt>
            <c:idx val="1"/>
            <c:bubble3D val="0"/>
            <c:spPr>
              <a:solidFill>
                <a:schemeClr val="accent6"/>
              </a:solidFill>
              <a:ln>
                <a:noFill/>
              </a:ln>
            </c:spPr>
            <c:extLst xmlns:c16r2="http://schemas.microsoft.com/office/drawing/2015/06/chart">
              <c:ext xmlns:c16="http://schemas.microsoft.com/office/drawing/2014/chart" uri="{C3380CC4-5D6E-409C-BE32-E72D297353CC}">
                <c16:uniqueId val="{00000003-4F5B-4161-9283-5B1AA9A7BF23}"/>
              </c:ext>
            </c:extLst>
          </c:dPt>
          <c:dPt>
            <c:idx val="2"/>
            <c:bubble3D val="0"/>
            <c:spPr>
              <a:solidFill>
                <a:srgbClr val="F8B599"/>
              </a:solidFill>
              <a:ln>
                <a:noFill/>
              </a:ln>
            </c:spPr>
            <c:extLst xmlns:c16r2="http://schemas.microsoft.com/office/drawing/2015/06/chart">
              <c:ext xmlns:c16="http://schemas.microsoft.com/office/drawing/2014/chart" uri="{C3380CC4-5D6E-409C-BE32-E72D297353CC}">
                <c16:uniqueId val="{00000005-4F5B-4161-9283-5B1AA9A7BF23}"/>
              </c:ext>
            </c:extLst>
          </c:dPt>
          <c:val>
            <c:numRef>
              <c:f>Sheet1!$A$1:$A$3</c:f>
              <c:numCache>
                <c:formatCode>General</c:formatCode>
                <c:ptCount val="3"/>
                <c:pt idx="0">
                  <c:v>35.099999999999994</c:v>
                </c:pt>
                <c:pt idx="1">
                  <c:v>23.200000000000003</c:v>
                </c:pt>
                <c:pt idx="2">
                  <c:v>41.699999999999996</c:v>
                </c:pt>
              </c:numCache>
            </c:numRef>
          </c:val>
          <c:extLst xmlns:c16r2="http://schemas.microsoft.com/office/drawing/2015/06/chart">
            <c:ext xmlns:c16="http://schemas.microsoft.com/office/drawing/2014/chart" uri="{C3380CC4-5D6E-409C-BE32-E72D297353CC}">
              <c16:uniqueId val="{00000006-4F5B-4161-9283-5B1AA9A7BF23}"/>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02299" cy="348711"/>
          </a:xfrm>
          <a:prstGeom prst="rect">
            <a:avLst/>
          </a:prstGeom>
        </p:spPr>
        <p:txBody>
          <a:bodyPr vert="horz" lIns="92492" tIns="46246" rIns="92492" bIns="46246" rtlCol="0"/>
          <a:lstStyle>
            <a:lvl1pPr algn="l">
              <a:defRPr sz="1200"/>
            </a:lvl1pPr>
          </a:lstStyle>
          <a:p>
            <a:endParaRPr lang="en-US" sz="800"/>
          </a:p>
        </p:txBody>
      </p:sp>
      <p:sp>
        <p:nvSpPr>
          <p:cNvPr id="3" name="Date Placeholder 2"/>
          <p:cNvSpPr>
            <a:spLocks noGrp="1"/>
          </p:cNvSpPr>
          <p:nvPr>
            <p:ph type="dt" sz="quarter" idx="1"/>
          </p:nvPr>
        </p:nvSpPr>
        <p:spPr>
          <a:xfrm>
            <a:off x="5231641" y="2"/>
            <a:ext cx="4002299" cy="348711"/>
          </a:xfrm>
          <a:prstGeom prst="rect">
            <a:avLst/>
          </a:prstGeom>
        </p:spPr>
        <p:txBody>
          <a:bodyPr vert="horz" lIns="92492" tIns="46246" rIns="92492" bIns="46246" rtlCol="0"/>
          <a:lstStyle>
            <a:lvl1pPr algn="r">
              <a:defRPr sz="1200"/>
            </a:lvl1pPr>
          </a:lstStyle>
          <a:p>
            <a:fld id="{57691E93-EF64-46CC-85E2-BBB5BEDB9501}" type="datetimeFigureOut">
              <a:rPr lang="en-US" sz="800"/>
              <a:t>1/15/2019</a:t>
            </a:fld>
            <a:endParaRPr lang="en-US" sz="800"/>
          </a:p>
        </p:txBody>
      </p:sp>
      <p:sp>
        <p:nvSpPr>
          <p:cNvPr id="4" name="Footer Placeholder 3"/>
          <p:cNvSpPr>
            <a:spLocks noGrp="1"/>
          </p:cNvSpPr>
          <p:nvPr>
            <p:ph type="ftr" sz="quarter" idx="2"/>
          </p:nvPr>
        </p:nvSpPr>
        <p:spPr>
          <a:xfrm>
            <a:off x="2" y="6601367"/>
            <a:ext cx="4002299" cy="348710"/>
          </a:xfrm>
          <a:prstGeom prst="rect">
            <a:avLst/>
          </a:prstGeom>
        </p:spPr>
        <p:txBody>
          <a:bodyPr vert="horz" lIns="92492" tIns="46246" rIns="92492" bIns="46246" rtlCol="0" anchor="b"/>
          <a:lstStyle>
            <a:lvl1pPr algn="l">
              <a:defRPr sz="1200"/>
            </a:lvl1pPr>
          </a:lstStyle>
          <a:p>
            <a:endParaRPr lang="en-US" sz="800"/>
          </a:p>
        </p:txBody>
      </p:sp>
      <p:sp>
        <p:nvSpPr>
          <p:cNvPr id="5" name="Slide Number Placeholder 4"/>
          <p:cNvSpPr>
            <a:spLocks noGrp="1"/>
          </p:cNvSpPr>
          <p:nvPr>
            <p:ph type="sldNum" sz="quarter" idx="3"/>
          </p:nvPr>
        </p:nvSpPr>
        <p:spPr>
          <a:xfrm>
            <a:off x="5231641" y="6601367"/>
            <a:ext cx="4002299" cy="348710"/>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5406893"/>
            <a:ext cx="9233938" cy="1543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a:p>
        </p:txBody>
      </p:sp>
      <p:sp>
        <p:nvSpPr>
          <p:cNvPr id="2" name="Header Placeholder 1"/>
          <p:cNvSpPr>
            <a:spLocks noGrp="1"/>
          </p:cNvSpPr>
          <p:nvPr>
            <p:ph type="hdr" sz="quarter"/>
          </p:nvPr>
        </p:nvSpPr>
        <p:spPr>
          <a:xfrm>
            <a:off x="109538" y="2"/>
            <a:ext cx="3892763" cy="348711"/>
          </a:xfrm>
          <a:prstGeom prst="rect">
            <a:avLst/>
          </a:prstGeom>
        </p:spPr>
        <p:txBody>
          <a:bodyPr vert="horz" lIns="92492" tIns="46246" rIns="92492" bIns="46246" rtlCol="0"/>
          <a:lstStyle>
            <a:lvl1pPr algn="l">
              <a:defRPr sz="800"/>
            </a:lvl1pPr>
          </a:lstStyle>
          <a:p>
            <a:endParaRPr lang="en-US"/>
          </a:p>
        </p:txBody>
      </p:sp>
      <p:sp>
        <p:nvSpPr>
          <p:cNvPr id="3" name="Date Placeholder 2"/>
          <p:cNvSpPr>
            <a:spLocks noGrp="1"/>
          </p:cNvSpPr>
          <p:nvPr>
            <p:ph type="dt" idx="1"/>
          </p:nvPr>
        </p:nvSpPr>
        <p:spPr>
          <a:xfrm>
            <a:off x="5231641" y="2"/>
            <a:ext cx="3894897" cy="348711"/>
          </a:xfrm>
          <a:prstGeom prst="rect">
            <a:avLst/>
          </a:prstGeom>
        </p:spPr>
        <p:txBody>
          <a:bodyPr vert="horz" lIns="92492" tIns="46246" rIns="92492" bIns="46246" rtlCol="0"/>
          <a:lstStyle>
            <a:lvl1pPr algn="r">
              <a:defRPr sz="800"/>
            </a:lvl1pPr>
          </a:lstStyle>
          <a:p>
            <a:fld id="{3AD9BDA7-98EF-4344-B91C-30A07E8A84B0}" type="datetimeFigureOut">
              <a:rPr lang="en-US" smtClean="0"/>
              <a:pPr/>
              <a:t>1/15/2019</a:t>
            </a:fld>
            <a:endParaRPr lang="en-US"/>
          </a:p>
        </p:txBody>
      </p:sp>
      <p:sp>
        <p:nvSpPr>
          <p:cNvPr id="4" name="Slide Image Placeholder 3"/>
          <p:cNvSpPr>
            <a:spLocks noGrp="1" noRot="1" noChangeAspect="1"/>
          </p:cNvSpPr>
          <p:nvPr>
            <p:ph type="sldImg" idx="2"/>
          </p:nvPr>
        </p:nvSpPr>
        <p:spPr>
          <a:xfrm>
            <a:off x="109538" y="209550"/>
            <a:ext cx="9017000" cy="5072063"/>
          </a:xfrm>
          <a:prstGeom prst="rect">
            <a:avLst/>
          </a:prstGeom>
          <a:noFill/>
          <a:ln w="9525">
            <a:solidFill>
              <a:schemeClr val="bg2"/>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124053" y="5490869"/>
            <a:ext cx="8987970" cy="674425"/>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09538" y="6601367"/>
            <a:ext cx="3892763" cy="348710"/>
          </a:xfrm>
          <a:prstGeom prst="rect">
            <a:avLst/>
          </a:prstGeom>
        </p:spPr>
        <p:txBody>
          <a:bodyPr vert="horz" lIns="92492" tIns="46246" rIns="92492" bIns="46246" rtlCol="0" anchor="b"/>
          <a:lstStyle>
            <a:lvl1pPr algn="l">
              <a:defRPr sz="800"/>
            </a:lvl1pPr>
          </a:lstStyle>
          <a:p>
            <a:endParaRPr lang="en-US"/>
          </a:p>
        </p:txBody>
      </p:sp>
      <p:sp>
        <p:nvSpPr>
          <p:cNvPr id="7" name="Slide Number Placeholder 6"/>
          <p:cNvSpPr>
            <a:spLocks noGrp="1"/>
          </p:cNvSpPr>
          <p:nvPr>
            <p:ph type="sldNum" sz="quarter" idx="5"/>
          </p:nvPr>
        </p:nvSpPr>
        <p:spPr>
          <a:xfrm>
            <a:off x="5231642" y="6601367"/>
            <a:ext cx="3880382" cy="348710"/>
          </a:xfrm>
          <a:prstGeom prst="rect">
            <a:avLst/>
          </a:prstGeom>
        </p:spPr>
        <p:txBody>
          <a:bodyPr vert="horz" lIns="92492" tIns="46246" rIns="92492" bIns="46246" rtlCol="0" anchor="b"/>
          <a:lstStyle>
            <a:lvl1pPr algn="r">
              <a:defRPr sz="800"/>
            </a:lvl1pPr>
          </a:lstStyle>
          <a:p>
            <a:r>
              <a:rPr lang="en-US"/>
              <a:t>Notes view: </a:t>
            </a:r>
            <a:fld id="{128CEAFE-FA94-43E5-B0FF-D47E1CCDD1B4}" type="slidenum">
              <a:rPr lang="en-US" smtClean="0"/>
              <a:pPr/>
              <a:t>‹#›</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 xmlns:p15="http://schemas.microsoft.com/office/powerpoint/2012/main">
        <p15:guide id="1" orient="horz" pos="2190" userDrawn="1">
          <p15:clr>
            <a:srgbClr val="F26B43"/>
          </p15:clr>
        </p15:guide>
        <p15:guide id="2" pos="2909"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png"/><Relationship Id="rId2" Type="http://schemas.openxmlformats.org/officeDocument/2006/relationships/tags" Target="../tags/tag54.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5.png"/><Relationship Id="rId2" Type="http://schemas.openxmlformats.org/officeDocument/2006/relationships/tags" Target="../tags/tag6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Rectangle 12"/>
          <p:cNvSpPr/>
          <p:nvPr userDrawn="1"/>
        </p:nvSpPr>
        <p:spPr>
          <a:xfrm>
            <a:off x="3544296" y="5740744"/>
            <a:ext cx="2941127" cy="461665"/>
          </a:xfrm>
          <a:prstGeom prst="rect">
            <a:avLst/>
          </a:prstGeom>
        </p:spPr>
        <p:txBody>
          <a:bodyPr wrap="none">
            <a:spAutoFit/>
          </a:bodyPr>
          <a:lstStyle/>
          <a:p>
            <a:r>
              <a:rPr lang="en-US" sz="2400" b="1" dirty="0" smtClean="0">
                <a:solidFill>
                  <a:srgbClr val="FFFFFF"/>
                </a:solidFill>
              </a:rPr>
              <a:t>Paradip Port Trust</a:t>
            </a:r>
            <a:endParaRPr lang="en-US" sz="2400" b="1" dirty="0">
              <a:solidFill>
                <a:srgbClr val="FFFFFF"/>
              </a:solidFill>
            </a:endParaRPr>
          </a:p>
        </p:txBody>
      </p:sp>
      <p:sp>
        <p:nvSpPr>
          <p:cNvPr id="16" name="Rectangle 15"/>
          <p:cNvSpPr/>
          <p:nvPr userDrawn="1"/>
        </p:nvSpPr>
        <p:spPr>
          <a:xfrm>
            <a:off x="-11208" y="5634581"/>
            <a:ext cx="12203207" cy="1219768"/>
          </a:xfrm>
          <a:prstGeom prst="rect">
            <a:avLst/>
          </a:prstGeom>
          <a:solidFill>
            <a:srgbClr val="25449F"/>
          </a:solidFill>
          <a:ln w="12700" cap="flat" cmpd="sng" algn="ctr">
            <a:solidFill>
              <a:srgbClr val="25449F"/>
            </a:solid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Ministry of </a:t>
            </a:r>
            <a:r>
              <a:rPr kumimoji="0" lang="en-US" sz="325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Shipping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Government of India</a:t>
            </a:r>
            <a:endParaRPr kumimoji="0" lang="en-US" sz="325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descr="Image result for ministry of shipp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330" y="49723"/>
            <a:ext cx="1274170" cy="1280204"/>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6"/>
          <p:cNvSpPr>
            <a:spLocks noGrp="1"/>
          </p:cNvSpPr>
          <p:nvPr>
            <p:ph type="body" sz="quarter" idx="12" hasCustomPrompt="1"/>
          </p:nvPr>
        </p:nvSpPr>
        <p:spPr bwMode="black">
          <a:xfrm>
            <a:off x="3544296" y="5029182"/>
            <a:ext cx="6868800" cy="327148"/>
          </a:xfrm>
          <a:prstGeom prst="rect">
            <a:avLst/>
          </a:prstGeom>
          <a:noFill/>
        </p:spPr>
        <p:txBody>
          <a:bodyPr anchor="ctr"/>
          <a:lstStyle>
            <a:lvl1pPr algn="l">
              <a:lnSpc>
                <a:spcPct val="110000"/>
              </a:lnSpc>
              <a:buNone/>
              <a:defRPr sz="1200" b="1" cap="all" baseline="0">
                <a:solidFill>
                  <a:schemeClr val="tx1"/>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31" name="Subtitle 2"/>
          <p:cNvSpPr>
            <a:spLocks noGrp="1"/>
          </p:cNvSpPr>
          <p:nvPr>
            <p:ph type="subTitle" idx="1" hasCustomPrompt="1"/>
          </p:nvPr>
        </p:nvSpPr>
        <p:spPr bwMode="white">
          <a:xfrm>
            <a:off x="3544296" y="4317046"/>
            <a:ext cx="6868800" cy="436195"/>
          </a:xfrm>
          <a:prstGeom prst="rect">
            <a:avLst/>
          </a:prstGeom>
        </p:spPr>
        <p:txBody>
          <a:bodyPr anchor="ctr"/>
          <a:lstStyle>
            <a:lvl1pPr marL="0" indent="0" algn="l">
              <a:lnSpc>
                <a:spcPct val="110000"/>
              </a:lnSpc>
              <a:buNone/>
              <a:defRPr sz="1600">
                <a:solidFill>
                  <a:schemeClr val="tx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in sentence case</a:t>
            </a:r>
            <a:endParaRPr lang="en-US" dirty="0"/>
          </a:p>
        </p:txBody>
      </p:sp>
      <p:sp>
        <p:nvSpPr>
          <p:cNvPr id="32" name="Title 1"/>
          <p:cNvSpPr>
            <a:spLocks noGrp="1"/>
          </p:cNvSpPr>
          <p:nvPr>
            <p:ph type="ctrTitle" hasCustomPrompt="1"/>
          </p:nvPr>
        </p:nvSpPr>
        <p:spPr bwMode="ltGray">
          <a:xfrm>
            <a:off x="3544296" y="1348411"/>
            <a:ext cx="6868800" cy="2497595"/>
          </a:xfrm>
        </p:spPr>
        <p:txBody>
          <a:bodyPr anchor="b">
            <a:normAutofit/>
          </a:bodyPr>
          <a:lstStyle>
            <a:lvl1pPr algn="l">
              <a:lnSpc>
                <a:spcPct val="93000"/>
              </a:lnSpc>
              <a:defRPr sz="5400">
                <a:solidFill>
                  <a:srgbClr val="002060"/>
                </a:solidFill>
                <a:latin typeface="+mj-lt"/>
                <a:sym typeface="Trebuchet MS" panose="020B0603020202020204" pitchFamily="34" charset="0"/>
              </a:defRPr>
            </a:lvl1pPr>
          </a:lstStyle>
          <a:p>
            <a:r>
              <a:rPr lang="en-US" dirty="0" smtClean="0"/>
              <a:t>Title in Title Case</a:t>
            </a:r>
            <a:endParaRPr lang="en-US" dirty="0"/>
          </a:p>
        </p:txBody>
      </p:sp>
      <p:pic>
        <p:nvPicPr>
          <p:cNvPr id="11" name="Picture 2" descr="Image result for jnpt port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9395" y="129096"/>
            <a:ext cx="805516" cy="10416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0616" y="129096"/>
            <a:ext cx="800100" cy="1041615"/>
          </a:xfrm>
          <a:prstGeom prst="rect">
            <a:avLst/>
          </a:prstGeom>
        </p:spPr>
      </p:pic>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t>
            </a:r>
            <a:r>
              <a:rPr lang="en-US" dirty="0" smtClean="0">
                <a:solidFill>
                  <a:schemeClr val="tx2"/>
                </a:solidFill>
              </a:rPr>
              <a:t>add title</a:t>
            </a:r>
            <a:endParaRPr lang="en-US" dirty="0">
              <a:solidFill>
                <a:schemeClr val="tx2"/>
              </a:solidFill>
            </a:endParaRP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smtClean="0"/>
              <a:t>Click to add title</a:t>
            </a:r>
            <a:endParaRPr lang="en-US" dirty="0"/>
          </a:p>
        </p:txBody>
      </p:sp>
      <p:pic>
        <p:nvPicPr>
          <p:cNvPr id="4" name="Picture 3"/>
          <p:cNvPicPr>
            <a:picLocks noChangeAspect="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6216" b="7716"/>
          <a:stretch/>
        </p:blipFill>
        <p:spPr>
          <a:xfrm rot="120000">
            <a:off x="2141308" y="3402828"/>
            <a:ext cx="2694666" cy="3461745"/>
          </a:xfrm>
          <a:prstGeom prst="rect">
            <a:avLst/>
          </a:prstGeom>
        </p:spPr>
      </p:pic>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33900" y="3395662"/>
            <a:ext cx="1298575" cy="3571875"/>
          </a:xfrm>
          <a:prstGeom prst="rect">
            <a:avLst/>
          </a:prstGeom>
          <a:noFill/>
          <a:extLst>
            <a:ext uri="{909E8E84-426E-40DD-AFC4-6F175D3DCCD1}">
              <a14:hiddenFill xmlns:a14="http://schemas.microsoft.com/office/drawing/2010/main">
                <a:solidFill>
                  <a:srgbClr val="FFFFFF"/>
                </a:solidFill>
              </a14:hiddenFill>
            </a:ext>
          </a:extLst>
        </p:spPr>
      </p:pic>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smtClean="0"/>
              <a:t>Click to add title</a:t>
            </a:r>
            <a:endParaRPr lang="en-US" dirty="0"/>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smtClean="0"/>
              <a:t>Click to add title</a:t>
            </a:r>
            <a:endParaRPr lang="en-US" dirty="0"/>
          </a:p>
        </p:txBody>
      </p:sp>
      <p:pic>
        <p:nvPicPr>
          <p:cNvPr id="20" name="Picture 19"/>
          <p:cNvPicPr>
            <a:picLocks noChangeAspect="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7562" b="6867"/>
          <a:stretch/>
        </p:blipFill>
        <p:spPr>
          <a:xfrm>
            <a:off x="3549481" y="3416300"/>
            <a:ext cx="2694666" cy="3441700"/>
          </a:xfrm>
          <a:prstGeom prst="rect">
            <a:avLst/>
          </a:prstGeom>
        </p:spPr>
      </p:pic>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78758" y="3589606"/>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smtClean="0"/>
              <a:t>Click to add title</a:t>
            </a:r>
            <a:endParaRPr lang="en-US" dirty="0"/>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smtClean="0"/>
              <a:t>Click to add title</a:t>
            </a:r>
            <a:endParaRPr lang="en-US" dirty="0"/>
          </a:p>
        </p:txBody>
      </p:sp>
      <p:pic>
        <p:nvPicPr>
          <p:cNvPr id="17" name="Picture 16"/>
          <p:cNvPicPr>
            <a:picLocks noChangeAspect="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9052" b="6867"/>
          <a:stretch/>
        </p:blipFill>
        <p:spPr>
          <a:xfrm rot="120000">
            <a:off x="4428422" y="3407803"/>
            <a:ext cx="2694666" cy="3456551"/>
          </a:xfrm>
          <a:prstGeom prst="rect">
            <a:avLst/>
          </a:prstGeom>
        </p:spPr>
      </p:pic>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41" y="3589606"/>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smtClean="0"/>
              <a:t>Click to add title</a:t>
            </a:r>
            <a:endParaRPr lang="en-US" dirty="0"/>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smtClean="0"/>
              <a:t>Click to add title</a:t>
            </a:r>
            <a:endParaRPr lang="en-US" dirty="0"/>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pic>
        <p:nvPicPr>
          <p:cNvPr id="13" name="Picture 12"/>
          <p:cNvPicPr>
            <a:picLocks noChangeAspect="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9052" b="6867"/>
          <a:stretch/>
        </p:blipFill>
        <p:spPr>
          <a:xfrm rot="120000">
            <a:off x="6524770" y="3407803"/>
            <a:ext cx="2694666" cy="3456551"/>
          </a:xfrm>
          <a:prstGeom prst="rect">
            <a:avLst/>
          </a:pr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172679"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smtClean="0"/>
              <a:t>Click to add title</a:t>
            </a:r>
            <a:endParaRPr lang="en-US" dirty="0"/>
          </a:p>
        </p:txBody>
      </p:sp>
      <p:sp>
        <p:nvSpPr>
          <p:cNvPr id="8" name="Rectangle 7"/>
          <p:cNvSpPr/>
          <p:nvPr userDrawn="1"/>
        </p:nvSpPr>
        <p:spPr>
          <a:xfrm>
            <a:off x="4982577" y="6597068"/>
            <a:ext cx="1970411" cy="253916"/>
          </a:xfrm>
          <a:prstGeom prst="rect">
            <a:avLst/>
          </a:prstGeom>
        </p:spPr>
        <p:txBody>
          <a:bodyPr wrap="none">
            <a:spAutoFit/>
          </a:bodyPr>
          <a:lstStyle/>
          <a:p>
            <a:r>
              <a:rPr lang="en-US" sz="1050" b="1" dirty="0" smtClean="0">
                <a:solidFill>
                  <a:srgbClr val="002060"/>
                </a:solidFill>
              </a:rPr>
              <a:t>Jawaharlal Nehru</a:t>
            </a:r>
            <a:r>
              <a:rPr lang="en-US" sz="1050" b="1" baseline="0" dirty="0" smtClean="0">
                <a:solidFill>
                  <a:srgbClr val="002060"/>
                </a:solidFill>
              </a:rPr>
              <a:t> Port</a:t>
            </a:r>
            <a:r>
              <a:rPr lang="en-US" sz="1050" b="1" dirty="0" smtClean="0">
                <a:solidFill>
                  <a:srgbClr val="002060"/>
                </a:solidFill>
              </a:rPr>
              <a:t> Trust</a:t>
            </a:r>
            <a:endParaRPr lang="en-US" sz="1050" b="1" dirty="0">
              <a:solidFill>
                <a:srgbClr val="002060"/>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9451" y="180304"/>
            <a:ext cx="800100" cy="913394"/>
          </a:xfrm>
          <a:prstGeom prst="rect">
            <a:avLst/>
          </a:prstGeom>
        </p:spPr>
      </p:pic>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3634" b="1258"/>
          <a:stretch/>
        </p:blipFill>
        <p:spPr>
          <a:xfrm rot="16200000" flipH="1">
            <a:off x="6797461" y="110968"/>
            <a:ext cx="769257" cy="10019821"/>
          </a:xfrm>
          <a:prstGeom prst="rect">
            <a:avLst/>
          </a:pr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808080"/>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sp>
        <p:nvSpPr>
          <p:cNvPr id="8" name="Text Placeholder 2"/>
          <p:cNvSpPr txBox="1">
            <a:spLocks/>
          </p:cNvSpPr>
          <p:nvPr userDrawn="1"/>
        </p:nvSpPr>
        <p:spPr>
          <a:xfrm>
            <a:off x="1599600" y="1134000"/>
            <a:ext cx="8992800" cy="4590000"/>
          </a:xfrm>
          <a:prstGeom prst="rect">
            <a:avLst/>
          </a:prstGeom>
        </p:spPr>
        <p:txBody>
          <a:bodyPr anchor="ctr">
            <a:normAutofit/>
          </a:bodyPr>
          <a:lstStyle/>
          <a:p>
            <a:pPr marL="0" marR="0" lvl="0" indent="0" algn="ctr" defTabSz="914400" rtl="0" eaLnBrk="1" fontAlgn="auto" latinLnBrk="0" hangingPunct="1">
              <a:lnSpc>
                <a:spcPct val="100000"/>
              </a:lnSpc>
              <a:spcBef>
                <a:spcPts val="384"/>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mn-lt"/>
                <a:ea typeface="+mn-ea"/>
                <a:cs typeface="+mn-cs"/>
              </a:rPr>
              <a:t>Thank you!</a:t>
            </a:r>
            <a:endParaRPr kumimoji="0" lang="en-US" sz="54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Rectangle 9"/>
          <p:cNvSpPr/>
          <p:nvPr userDrawn="1"/>
        </p:nvSpPr>
        <p:spPr>
          <a:xfrm>
            <a:off x="4982577" y="6597068"/>
            <a:ext cx="1970411" cy="253916"/>
          </a:xfrm>
          <a:prstGeom prst="rect">
            <a:avLst/>
          </a:prstGeom>
        </p:spPr>
        <p:txBody>
          <a:bodyPr wrap="none">
            <a:spAutoFit/>
          </a:bodyPr>
          <a:lstStyle/>
          <a:p>
            <a:r>
              <a:rPr lang="en-US" sz="1050" b="1" dirty="0" smtClean="0">
                <a:solidFill>
                  <a:srgbClr val="002060"/>
                </a:solidFill>
              </a:rPr>
              <a:t>Jawaharlal Nehru</a:t>
            </a:r>
            <a:r>
              <a:rPr lang="en-US" sz="1050" b="1" baseline="0" dirty="0" smtClean="0">
                <a:solidFill>
                  <a:srgbClr val="002060"/>
                </a:solidFill>
              </a:rPr>
              <a:t> Port</a:t>
            </a:r>
            <a:r>
              <a:rPr lang="en-US" sz="1050" b="1" dirty="0" smtClean="0">
                <a:solidFill>
                  <a:srgbClr val="002060"/>
                </a:solidFill>
              </a:rPr>
              <a:t> Trust</a:t>
            </a:r>
            <a:endParaRPr lang="en-US" sz="1050" b="1" dirty="0">
              <a:solidFill>
                <a:srgbClr val="002060"/>
              </a:solidFill>
            </a:endParaRPr>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1000" b="0" i="0" u="none" strike="noStrike" kern="1200" cap="none" spc="0" normalizeH="0" baseline="0" noProof="0" dirty="0" err="1" smtClean="0">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1000" b="0" i="0" u="none" strike="noStrike" kern="1200" cap="none" spc="0" normalizeH="0" baseline="0" noProof="0" dirty="0" err="1" smtClean="0">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endParaRP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Rectangle 12"/>
          <p:cNvSpPr/>
          <p:nvPr userDrawn="1"/>
        </p:nvSpPr>
        <p:spPr>
          <a:xfrm>
            <a:off x="3544296" y="5740744"/>
            <a:ext cx="2941127" cy="461665"/>
          </a:xfrm>
          <a:prstGeom prst="rect">
            <a:avLst/>
          </a:prstGeom>
        </p:spPr>
        <p:txBody>
          <a:bodyPr wrap="none">
            <a:spAutoFit/>
          </a:bodyPr>
          <a:lstStyle/>
          <a:p>
            <a:r>
              <a:rPr lang="en-US" sz="2400" b="1" dirty="0" smtClean="0">
                <a:solidFill>
                  <a:srgbClr val="FFFFFF"/>
                </a:solidFill>
              </a:rPr>
              <a:t>Paradip Port Trust</a:t>
            </a:r>
            <a:endParaRPr lang="en-US" sz="2400" b="1" dirty="0">
              <a:solidFill>
                <a:srgbClr val="FFFFFF"/>
              </a:solidFill>
            </a:endParaRPr>
          </a:p>
        </p:txBody>
      </p:sp>
      <p:pic>
        <p:nvPicPr>
          <p:cNvPr id="19" name="Picture 9" descr="Image result for sagarmala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89179" y="0"/>
            <a:ext cx="1728392" cy="12422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001"/>
          <p:cNvPicPr>
            <a:picLocks noChangeAspect="1" noChangeArrowheads="1"/>
          </p:cNvPicPr>
          <p:nvPr userDrawn="1"/>
        </p:nvPicPr>
        <p:blipFill>
          <a:blip r:embed="rId3" cstate="print"/>
          <a:srcRect/>
          <a:stretch>
            <a:fillRect/>
          </a:stretch>
        </p:blipFill>
        <p:spPr bwMode="auto">
          <a:xfrm>
            <a:off x="1602693" y="1814664"/>
            <a:ext cx="1444698" cy="1565088"/>
          </a:xfrm>
          <a:prstGeom prst="rect">
            <a:avLst/>
          </a:prstGeom>
          <a:noFill/>
          <a:ln w="9525">
            <a:noFill/>
            <a:miter lim="800000"/>
            <a:headEnd/>
            <a:tailEnd/>
          </a:ln>
        </p:spPr>
      </p:pic>
      <p:sp>
        <p:nvSpPr>
          <p:cNvPr id="30" name="Text Placeholder 6"/>
          <p:cNvSpPr>
            <a:spLocks noGrp="1"/>
          </p:cNvSpPr>
          <p:nvPr>
            <p:ph type="body" sz="quarter" idx="12" hasCustomPrompt="1"/>
          </p:nvPr>
        </p:nvSpPr>
        <p:spPr bwMode="black">
          <a:xfrm>
            <a:off x="3544296" y="5029182"/>
            <a:ext cx="6868800" cy="327148"/>
          </a:xfrm>
          <a:prstGeom prst="rect">
            <a:avLst/>
          </a:prstGeom>
          <a:noFill/>
        </p:spPr>
        <p:txBody>
          <a:bodyPr anchor="ctr"/>
          <a:lstStyle>
            <a:lvl1pPr algn="l">
              <a:lnSpc>
                <a:spcPct val="110000"/>
              </a:lnSpc>
              <a:buNone/>
              <a:defRPr sz="1200" b="1" cap="all" baseline="0">
                <a:solidFill>
                  <a:schemeClr val="tx1"/>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31" name="Subtitle 2"/>
          <p:cNvSpPr>
            <a:spLocks noGrp="1"/>
          </p:cNvSpPr>
          <p:nvPr>
            <p:ph type="subTitle" idx="1" hasCustomPrompt="1"/>
          </p:nvPr>
        </p:nvSpPr>
        <p:spPr bwMode="white">
          <a:xfrm>
            <a:off x="3544296" y="4317046"/>
            <a:ext cx="6868800" cy="436195"/>
          </a:xfrm>
          <a:prstGeom prst="rect">
            <a:avLst/>
          </a:prstGeom>
        </p:spPr>
        <p:txBody>
          <a:bodyPr anchor="ctr"/>
          <a:lstStyle>
            <a:lvl1pPr marL="0" indent="0" algn="l">
              <a:lnSpc>
                <a:spcPct val="110000"/>
              </a:lnSpc>
              <a:buNone/>
              <a:defRPr sz="1600">
                <a:solidFill>
                  <a:schemeClr val="tx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in sentence case</a:t>
            </a:r>
            <a:endParaRPr lang="en-US" dirty="0"/>
          </a:p>
        </p:txBody>
      </p:sp>
      <p:sp>
        <p:nvSpPr>
          <p:cNvPr id="32" name="Title 1"/>
          <p:cNvSpPr>
            <a:spLocks noGrp="1"/>
          </p:cNvSpPr>
          <p:nvPr>
            <p:ph type="ctrTitle" hasCustomPrompt="1"/>
          </p:nvPr>
        </p:nvSpPr>
        <p:spPr bwMode="ltGray">
          <a:xfrm>
            <a:off x="3544296" y="1348411"/>
            <a:ext cx="6868800" cy="2497595"/>
          </a:xfrm>
        </p:spPr>
        <p:txBody>
          <a:bodyPr anchor="b">
            <a:normAutofit/>
          </a:bodyPr>
          <a:lstStyle>
            <a:lvl1pPr algn="l">
              <a:lnSpc>
                <a:spcPct val="93000"/>
              </a:lnSpc>
              <a:defRPr sz="5400">
                <a:solidFill>
                  <a:srgbClr val="002060"/>
                </a:solidFill>
                <a:latin typeface="+mj-lt"/>
                <a:sym typeface="Trebuchet MS" panose="020B0603020202020204" pitchFamily="34" charset="0"/>
              </a:defRPr>
            </a:lvl1pPr>
          </a:lstStyle>
          <a:p>
            <a:r>
              <a:rPr lang="en-US" dirty="0" smtClean="0"/>
              <a:t>Title in Title Case</a:t>
            </a:r>
            <a:endParaRPr lang="en-US" dirty="0"/>
          </a:p>
        </p:txBody>
      </p:sp>
      <p:sp>
        <p:nvSpPr>
          <p:cNvPr id="18" name="Rectangle 17"/>
          <p:cNvSpPr/>
          <p:nvPr userDrawn="1"/>
        </p:nvSpPr>
        <p:spPr>
          <a:xfrm>
            <a:off x="-11208" y="5634581"/>
            <a:ext cx="12203207" cy="1219768"/>
          </a:xfrm>
          <a:prstGeom prst="rect">
            <a:avLst/>
          </a:prstGeom>
          <a:solidFill>
            <a:srgbClr val="25449F"/>
          </a:solidFill>
          <a:ln w="12700" cap="flat" cmpd="sng" algn="ctr">
            <a:solidFill>
              <a:srgbClr val="25449F"/>
            </a:solid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Ministry of </a:t>
            </a:r>
            <a:r>
              <a:rPr kumimoji="0" lang="en-US" sz="325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Shipping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5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Government of India</a:t>
            </a:r>
            <a:endParaRPr kumimoji="0" lang="en-US" sz="325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descr="Image result for ministry of shipping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330" y="49723"/>
            <a:ext cx="1274170" cy="128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8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177272" cy="332399"/>
          </a:xfrm>
        </p:spPr>
        <p:txBody>
          <a:bodyPr/>
          <a:lstStyle>
            <a:lvl1pPr>
              <a:defRPr>
                <a:latin typeface="+mj-lt"/>
                <a:sym typeface="Trebuchet MS" panose="020B0603020202020204" pitchFamily="34" charset="0"/>
              </a:defRPr>
            </a:lvl1pPr>
          </a:lstStyle>
          <a:p>
            <a:r>
              <a:rPr lang="en-US" dirty="0" smtClean="0"/>
              <a:t>Click to add title</a:t>
            </a:r>
            <a:endParaRPr lang="en-US" dirty="0"/>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a:xfrm>
            <a:off x="4982577" y="6597068"/>
            <a:ext cx="1970411" cy="253916"/>
          </a:xfrm>
          <a:prstGeom prst="rect">
            <a:avLst/>
          </a:prstGeom>
        </p:spPr>
        <p:txBody>
          <a:bodyPr wrap="none">
            <a:spAutoFit/>
          </a:bodyPr>
          <a:lstStyle/>
          <a:p>
            <a:r>
              <a:rPr lang="en-US" sz="1050" b="1" dirty="0" smtClean="0">
                <a:solidFill>
                  <a:srgbClr val="002060"/>
                </a:solidFill>
              </a:rPr>
              <a:t>Jawaharlal Nehru</a:t>
            </a:r>
            <a:r>
              <a:rPr lang="en-US" sz="1050" b="1" baseline="0" dirty="0" smtClean="0">
                <a:solidFill>
                  <a:srgbClr val="002060"/>
                </a:solidFill>
              </a:rPr>
              <a:t> Port</a:t>
            </a:r>
            <a:r>
              <a:rPr lang="en-US" sz="1050" b="1" dirty="0" smtClean="0">
                <a:solidFill>
                  <a:srgbClr val="002060"/>
                </a:solidFill>
              </a:rPr>
              <a:t> Trust</a:t>
            </a:r>
            <a:endParaRPr lang="en-US" sz="1050" b="1" dirty="0">
              <a:solidFill>
                <a:srgbClr val="002060"/>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0616" y="129096"/>
            <a:ext cx="800100" cy="1041615"/>
          </a:xfrm>
          <a:prstGeom prst="rect">
            <a:avLst/>
          </a:prstGeom>
        </p:spPr>
      </p:pic>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43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smtClean="0"/>
              <a:t>Click to add title</a:t>
            </a:r>
            <a:endParaRPr lang="en-US" dirty="0"/>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a:t>
            </a:r>
            <a:endParaRPr lang="en-US" dirty="0"/>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smtClean="0"/>
              <a:t>Click to add title</a:t>
            </a:r>
            <a:endParaRPr lang="en-US" dirty="0"/>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t>
            </a:r>
            <a:r>
              <a:rPr lang="en-US" dirty="0" smtClean="0"/>
              <a:t>add </a:t>
            </a:r>
            <a:r>
              <a:rPr lang="en-US" dirty="0"/>
              <a:t>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smtClean="0"/>
              <a:t>Click to add title</a:t>
            </a:r>
            <a:endParaRPr lang="en-US" dirty="0"/>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smtClean="0"/>
              <a:t>Click to add title</a:t>
            </a:r>
            <a:endParaRPr lang="en-US" dirty="0"/>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smtClean="0"/>
              <a:t>Click to add title</a:t>
            </a:r>
            <a:endParaRPr lang="en-US" dirty="0"/>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801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smtClean="0">
                <a:solidFill>
                  <a:schemeClr val="tx2"/>
                </a:solidFill>
              </a:rPr>
              <a:t>Click to add title</a:t>
            </a:r>
            <a:endParaRPr lang="en-US" dirty="0">
              <a:solidFill>
                <a:schemeClr val="tx2"/>
              </a:solidFill>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smtClean="0"/>
              <a:t>Click to add big statement text</a:t>
            </a:r>
            <a:endParaRPr lang="en-US" dirty="0"/>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smtClean="0"/>
              <a:t>Click to add title</a:t>
            </a:r>
            <a:endParaRPr lang="en-US" dirty="0"/>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pic>
        <p:nvPicPr>
          <p:cNvPr id="11" name="Picture 10"/>
          <p:cNvPicPr>
            <a:picLocks noChangeAspect="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6216" b="7716"/>
          <a:stretch/>
        </p:blipFill>
        <p:spPr>
          <a:xfrm rot="120000">
            <a:off x="2141308" y="3402828"/>
            <a:ext cx="2694666" cy="3461745"/>
          </a:xfrm>
          <a:prstGeom prst="rect">
            <a:avLst/>
          </a:pr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pic>
        <p:nvPicPr>
          <p:cNvPr id="1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33900" y="3382962"/>
            <a:ext cx="1298575" cy="3571875"/>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smtClean="0"/>
              <a:t>Click to add title</a:t>
            </a:r>
            <a:endParaRPr lang="en-US" dirty="0"/>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smtClean="0"/>
              <a:t>Click to add title</a:t>
            </a:r>
            <a:endParaRPr lang="en-US" dirty="0"/>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pic>
        <p:nvPicPr>
          <p:cNvPr id="17" name="Picture 16"/>
          <p:cNvPicPr>
            <a:picLocks noChangeAspect="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7562" b="6867"/>
          <a:stretch/>
        </p:blipFill>
        <p:spPr>
          <a:xfrm>
            <a:off x="3549481" y="3416300"/>
            <a:ext cx="2694666" cy="3441700"/>
          </a:xfrm>
          <a:prstGeom prst="rect">
            <a:avLst/>
          </a:pr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758" y="358801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smtClean="0"/>
              <a:t>Click to add title</a:t>
            </a:r>
            <a:endParaRPr lang="en-US" dirty="0"/>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smtClean="0"/>
              <a:t>Click to add title</a:t>
            </a:r>
            <a:endParaRPr lang="en-US" dirty="0"/>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pic>
        <p:nvPicPr>
          <p:cNvPr id="13" name="Picture 12"/>
          <p:cNvPicPr>
            <a:picLocks noChangeAspect="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9052" b="6867"/>
          <a:stretch/>
        </p:blipFill>
        <p:spPr>
          <a:xfrm rot="120000">
            <a:off x="4428422" y="3407803"/>
            <a:ext cx="2694666" cy="3456551"/>
          </a:xfrm>
          <a:prstGeom prst="rect">
            <a:avLst/>
          </a:pr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41" y="358801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smtClean="0"/>
              <a:t>Click to add title</a:t>
            </a:r>
            <a:endParaRPr lang="en-US" dirty="0"/>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smtClean="0"/>
              <a:t>Click to add title</a:t>
            </a:r>
            <a:endParaRPr lang="en-US" dirty="0"/>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pic>
        <p:nvPicPr>
          <p:cNvPr id="14" name="Picture 13"/>
          <p:cNvPicPr>
            <a:picLocks noChangeAspect="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9052" b="6867"/>
          <a:stretch/>
        </p:blipFill>
        <p:spPr>
          <a:xfrm rot="120000">
            <a:off x="6524770" y="3407803"/>
            <a:ext cx="2694666" cy="3456551"/>
          </a:xfrm>
          <a:prstGeom prst="rect">
            <a:avLst/>
          </a:pr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big statement text</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t>
            </a:r>
            <a:r>
              <a:rPr lang="en-US" dirty="0" smtClean="0"/>
              <a:t>add </a:t>
            </a:r>
            <a:r>
              <a:rPr lang="en-US" dirty="0"/>
              <a:t>big statement text</a:t>
            </a: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3634" b="1258"/>
          <a:stretch/>
        </p:blipFill>
        <p:spPr>
          <a:xfrm rot="16200000" flipH="1">
            <a:off x="6797461" y="110968"/>
            <a:ext cx="769257" cy="10019821"/>
          </a:xfrm>
          <a:prstGeom prst="rect">
            <a:avLst/>
          </a:pr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smtClean="0"/>
              <a:t>Click to add big statement text</a:t>
            </a:r>
            <a:endParaRPr lang="en-US" dirty="0"/>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808080"/>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63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a:t>
            </a:r>
            <a:r>
              <a:rPr lang="en-US" sz="5400" dirty="0" smtClean="0">
                <a:solidFill>
                  <a:schemeClr val="tx2"/>
                </a:solidFill>
                <a:latin typeface="+mn-lt"/>
                <a:sym typeface="Trebuchet MS" panose="020B0603020202020204" pitchFamily="34" charset="0"/>
              </a:rPr>
              <a:t>contents</a:t>
            </a:r>
            <a:endParaRPr lang="en-US" sz="5400" dirty="0">
              <a:solidFill>
                <a:schemeClr val="tx2"/>
              </a:solidFill>
              <a:latin typeface="+mn-lt"/>
              <a:sym typeface="Trebuchet MS" panose="020B0603020202020204" pitchFamily="34" charset="0"/>
            </a:endParaRP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sp>
        <p:nvSpPr>
          <p:cNvPr id="8" name="Text Placeholder 2"/>
          <p:cNvSpPr txBox="1">
            <a:spLocks/>
          </p:cNvSpPr>
          <p:nvPr userDrawn="1"/>
        </p:nvSpPr>
        <p:spPr>
          <a:xfrm>
            <a:off x="1599600" y="1134000"/>
            <a:ext cx="8992800" cy="4590000"/>
          </a:xfrm>
          <a:prstGeom prst="rect">
            <a:avLst/>
          </a:prstGeom>
        </p:spPr>
        <p:txBody>
          <a:bodyPr anchor="ctr">
            <a:normAutofit/>
          </a:bodyPr>
          <a:lstStyle/>
          <a:p>
            <a:pPr marL="0" marR="0" lvl="0" indent="0" algn="ctr" defTabSz="914400" rtl="0" eaLnBrk="1" fontAlgn="auto" latinLnBrk="0" hangingPunct="1">
              <a:lnSpc>
                <a:spcPct val="100000"/>
              </a:lnSpc>
              <a:spcBef>
                <a:spcPts val="384"/>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mn-lt"/>
                <a:ea typeface="+mn-ea"/>
                <a:cs typeface="+mn-cs"/>
              </a:rPr>
              <a:t>Thank you!</a:t>
            </a:r>
            <a:endParaRPr kumimoji="0" lang="en-US" sz="54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Rectangle 9"/>
          <p:cNvSpPr/>
          <p:nvPr userDrawn="1"/>
        </p:nvSpPr>
        <p:spPr>
          <a:xfrm>
            <a:off x="4982577" y="6597068"/>
            <a:ext cx="1970411" cy="253916"/>
          </a:xfrm>
          <a:prstGeom prst="rect">
            <a:avLst/>
          </a:prstGeom>
        </p:spPr>
        <p:txBody>
          <a:bodyPr wrap="none">
            <a:spAutoFit/>
          </a:bodyPr>
          <a:lstStyle/>
          <a:p>
            <a:r>
              <a:rPr lang="en-US" sz="1050" b="1" dirty="0" smtClean="0">
                <a:solidFill>
                  <a:srgbClr val="002060"/>
                </a:solidFill>
              </a:rPr>
              <a:t>Jawaharlal Nehru</a:t>
            </a:r>
            <a:r>
              <a:rPr lang="en-US" sz="1050" b="1" baseline="0" dirty="0" smtClean="0">
                <a:solidFill>
                  <a:srgbClr val="002060"/>
                </a:solidFill>
              </a:rPr>
              <a:t> Port</a:t>
            </a:r>
            <a:r>
              <a:rPr lang="en-US" sz="1050" b="1" dirty="0" smtClean="0">
                <a:solidFill>
                  <a:srgbClr val="002060"/>
                </a:solidFill>
              </a:rPr>
              <a:t> Trust</a:t>
            </a:r>
            <a:endParaRPr lang="en-US" sz="1050" b="1" dirty="0">
              <a:solidFill>
                <a:srgbClr val="002060"/>
              </a:solidFill>
            </a:endParaRPr>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1000" b="0" i="0" u="none" strike="noStrike" kern="1200" cap="none" spc="0" normalizeH="0" baseline="0" noProof="0" dirty="0" err="1" smtClean="0">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1000" b="0" i="0" u="none" strike="noStrike" kern="1200" cap="none" spc="0" normalizeH="0" baseline="0" noProof="0" dirty="0" err="1" smtClean="0">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endParaRP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7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smtClean="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9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91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43"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smtClean="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smtClean="0"/>
              <a:t>Click to add title</a:t>
            </a:r>
            <a:endParaRPr lang="en-US" dirty="0"/>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6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tx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tx2"/>
            </a:solidFill>
          </a:ln>
        </p:spPr>
        <p:txBody>
          <a:bodyPr wrap="square" lIns="612000" tIns="468000" rIns="0" bIns="0" rtlCol="0" anchor="t">
            <a:spAutoFit/>
          </a:bodyPr>
          <a:lstStyle/>
          <a:p>
            <a:pPr>
              <a:lnSpc>
                <a:spcPct val="90000"/>
              </a:lnSpc>
              <a:spcAft>
                <a:spcPts val="600"/>
              </a:spcAft>
            </a:pPr>
            <a:endParaRPr lang="en-US" sz="5400" dirty="0" smtClean="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chemeClr val="tx2"/>
                </a:solidFill>
              </a:rPr>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9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1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tx2"/>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3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smtClean="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6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638" y="3594368"/>
            <a:ext cx="1365250" cy="3382962"/>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a:t>
            </a:r>
            <a:r>
              <a:rPr lang="en-US" sz="5400" dirty="0" smtClean="0">
                <a:solidFill>
                  <a:schemeClr val="tx2"/>
                </a:solidFill>
                <a:latin typeface="Trebuchet MS" panose="020B0603020202020204" pitchFamily="34" charset="0"/>
                <a:sym typeface="Trebuchet MS" panose="020B0603020202020204" pitchFamily="34" charset="0"/>
              </a:rPr>
              <a:t>contents</a:t>
            </a:r>
            <a:endParaRPr lang="en-US" sz="5400" dirty="0">
              <a:solidFill>
                <a:schemeClr val="tx2"/>
              </a:solidFill>
              <a:latin typeface="Trebuchet MS" panose="020B0603020202020204" pitchFamily="34" charset="0"/>
              <a:sym typeface="Trebuchet MS" panose="020B0603020202020204" pitchFamily="34" charset="0"/>
            </a:endParaRP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63274-589B-45EE-A003-AED2A045D5C2}"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1BF24-1491-4A3E-B1D5-E108CC0E7731}" type="slidenum">
              <a:rPr lang="en-US" smtClean="0"/>
              <a:t>‹#›</a:t>
            </a:fld>
            <a:endParaRPr lang="en-US"/>
          </a:p>
        </p:txBody>
      </p:sp>
    </p:spTree>
    <p:extLst>
      <p:ext uri="{BB962C8B-B14F-4D97-AF65-F5344CB8AC3E}">
        <p14:creationId xmlns:p14="http://schemas.microsoft.com/office/powerpoint/2010/main" val="100196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smtClean="0"/>
              <a:t>Click to add title</a:t>
            </a:r>
            <a:endParaRPr lang="en-US" dirty="0"/>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solidFill>
                <a:latin typeface="+mn-lt"/>
                <a:sym typeface="Trebuchet MS" panose="020B0603020202020204" pitchFamily="34" charset="0"/>
              </a:rPr>
              <a:t>20190112_JNPT EProcure Portal Presentation_v1.pptx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smtClean="0"/>
              <a:t>Click to add title</a:t>
            </a:r>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smtClean="0">
                <a:solidFill>
                  <a:schemeClr val="bg1">
                    <a:lumMod val="50000"/>
                  </a:schemeClr>
                </a:solidFill>
                <a:latin typeface="+mn-lt"/>
                <a:sym typeface="Trebuchet MS" panose="020B0603020202020204" pitchFamily="34" charset="0"/>
              </a:rPr>
              <a:t>20190112_JNPT EProcure Portal Presentation_v1.pptx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vmlDrawing" Target="../drawings/vmlDrawing1.v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8"/>
            </p:custDataLst>
            <p:extLst>
              <p:ext uri="{D42A27DB-BD31-4B8C-83A1-F6EECF244321}">
                <p14:modId xmlns:p14="http://schemas.microsoft.com/office/powerpoint/2010/main" val="1239561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4" name="think-cell Slide" r:id="rId69" imgW="270" imgH="270" progId="TCLayout.ActiveDocument.1">
                  <p:embed/>
                </p:oleObj>
              </mc:Choice>
              <mc:Fallback>
                <p:oleObj name="think-cell Slide" r:id="rId69" imgW="270" imgH="270" progId="TCLayout.ActiveDocument.1">
                  <p:embed/>
                  <p:pic>
                    <p:nvPicPr>
                      <p:cNvPr id="0" name=""/>
                      <p:cNvPicPr/>
                      <p:nvPr/>
                    </p:nvPicPr>
                    <p:blipFill>
                      <a:blip r:embed="rId70"/>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smtClean="0"/>
              <a:t>Click to add title</a:t>
            </a:r>
            <a:endParaRPr lang="en-US" dirty="0"/>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58" r:id="rId3"/>
    <p:sldLayoutId id="2147485113" r:id="rId4"/>
    <p:sldLayoutId id="2147485114" r:id="rId5"/>
    <p:sldLayoutId id="2147485154" r:id="rId6"/>
    <p:sldLayoutId id="2147485162" r:id="rId7"/>
    <p:sldLayoutId id="2147485149" r:id="rId8"/>
    <p:sldLayoutId id="2147485087" r:id="rId9"/>
    <p:sldLayoutId id="2147485112" r:id="rId10"/>
    <p:sldLayoutId id="2147485155" r:id="rId11"/>
    <p:sldLayoutId id="2147485164" r:id="rId12"/>
    <p:sldLayoutId id="2147485109" r:id="rId13"/>
    <p:sldLayoutId id="2147485165" r:id="rId14"/>
    <p:sldLayoutId id="2147485110" r:id="rId15"/>
    <p:sldLayoutId id="2147485166" r:id="rId16"/>
    <p:sldLayoutId id="2147485156" r:id="rId17"/>
    <p:sldLayoutId id="2147485167" r:id="rId18"/>
    <p:sldLayoutId id="2147485108" r:id="rId19"/>
    <p:sldLayoutId id="2147485107" r:id="rId20"/>
    <p:sldLayoutId id="2147485106" r:id="rId21"/>
    <p:sldLayoutId id="2147485090" r:id="rId22"/>
    <p:sldLayoutId id="2147485091" r:id="rId23"/>
    <p:sldLayoutId id="2147485092" r:id="rId24"/>
    <p:sldLayoutId id="2147485093" r:id="rId25"/>
    <p:sldLayoutId id="2147485116" r:id="rId26"/>
    <p:sldLayoutId id="2147485161" r:id="rId27"/>
    <p:sldLayoutId id="2147485181" r:id="rId28"/>
    <p:sldLayoutId id="2147485119" r:id="rId29"/>
    <p:sldLayoutId id="2147485137" r:id="rId30"/>
    <p:sldLayoutId id="2147485120" r:id="rId31"/>
    <p:sldLayoutId id="2147485121" r:id="rId32"/>
    <p:sldLayoutId id="2147485141" r:id="rId33"/>
    <p:sldLayoutId id="2147485163" r:id="rId34"/>
    <p:sldLayoutId id="2147485139" r:id="rId35"/>
    <p:sldLayoutId id="2147485140" r:id="rId36"/>
    <p:sldLayoutId id="2147485122" r:id="rId37"/>
    <p:sldLayoutId id="2147485123" r:id="rId38"/>
    <p:sldLayoutId id="2147485151" r:id="rId39"/>
    <p:sldLayoutId id="2147485168" r:id="rId40"/>
    <p:sldLayoutId id="2147485127" r:id="rId41"/>
    <p:sldLayoutId id="2147485169" r:id="rId42"/>
    <p:sldLayoutId id="2147485126" r:id="rId43"/>
    <p:sldLayoutId id="2147485170" r:id="rId44"/>
    <p:sldLayoutId id="2147485153" r:id="rId45"/>
    <p:sldLayoutId id="2147485171" r:id="rId46"/>
    <p:sldLayoutId id="2147485128" r:id="rId47"/>
    <p:sldLayoutId id="2147485129" r:id="rId48"/>
    <p:sldLayoutId id="2147485130" r:id="rId49"/>
    <p:sldLayoutId id="2147485131" r:id="rId50"/>
    <p:sldLayoutId id="2147485145" r:id="rId51"/>
    <p:sldLayoutId id="2147485133" r:id="rId52"/>
    <p:sldLayoutId id="2147485144" r:id="rId53"/>
    <p:sldLayoutId id="2147485146" r:id="rId54"/>
    <p:sldLayoutId id="2147485160" r:id="rId55"/>
    <p:sldLayoutId id="2147485172" r:id="rId56"/>
    <p:sldLayoutId id="2147485173" r:id="rId57"/>
    <p:sldLayoutId id="2147485174" r:id="rId58"/>
    <p:sldLayoutId id="2147485175" r:id="rId59"/>
    <p:sldLayoutId id="2147485176" r:id="rId60"/>
    <p:sldLayoutId id="2147485177" r:id="rId61"/>
    <p:sldLayoutId id="2147485178" r:id="rId62"/>
    <p:sldLayoutId id="2147485179" r:id="rId63"/>
    <p:sldLayoutId id="2147485180" r:id="rId64"/>
    <p:sldLayoutId id="2147485182" r:id="rId6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11.vml"/><Relationship Id="rId6" Type="http://schemas.openxmlformats.org/officeDocument/2006/relationships/image" Target="../media/image11.emf"/><Relationship Id="rId5" Type="http://schemas.openxmlformats.org/officeDocument/2006/relationships/oleObject" Target="../embeddings/oleObject11.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 Type="http://schemas.openxmlformats.org/officeDocument/2006/relationships/tags" Target="../tags/tag66.xml"/><Relationship Id="rId21" Type="http://schemas.openxmlformats.org/officeDocument/2006/relationships/tags" Target="../tags/tag84.xml"/><Relationship Id="rId34" Type="http://schemas.openxmlformats.org/officeDocument/2006/relationships/chart" Target="../charts/chart2.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chart" Target="../charts/chart1.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tags" Target="../tags/tag92.xml"/><Relationship Id="rId1" Type="http://schemas.openxmlformats.org/officeDocument/2006/relationships/vmlDrawing" Target="../drawings/vmlDrawing12.v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image" Target="../media/image11.emf"/><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oleObject" Target="../embeddings/oleObject12.bin"/><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vmlDrawing" Target="../drawings/vmlDrawing13.vml"/><Relationship Id="rId6" Type="http://schemas.openxmlformats.org/officeDocument/2006/relationships/image" Target="../media/image11.emf"/><Relationship Id="rId5" Type="http://schemas.openxmlformats.org/officeDocument/2006/relationships/oleObject" Target="../embeddings/oleObject13.bin"/><Relationship Id="rId4"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vmlDrawing" Target="../drawings/vmlDrawing14.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655521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5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8" name="Text Placeholder 7"/>
          <p:cNvSpPr>
            <a:spLocks noGrp="1"/>
          </p:cNvSpPr>
          <p:nvPr>
            <p:ph type="body" sz="quarter" idx="12"/>
          </p:nvPr>
        </p:nvSpPr>
        <p:spPr/>
        <p:txBody>
          <a:bodyPr/>
          <a:lstStyle/>
          <a:p>
            <a:r>
              <a:rPr lang="en-US" dirty="0" smtClean="0"/>
              <a:t>21</a:t>
            </a:r>
            <a:r>
              <a:rPr lang="en-US" baseline="30000" dirty="0" smtClean="0"/>
              <a:t>st</a:t>
            </a:r>
            <a:r>
              <a:rPr lang="en-US" dirty="0" smtClean="0"/>
              <a:t> January 2019</a:t>
            </a:r>
            <a:endParaRPr lang="en-US" dirty="0"/>
          </a:p>
        </p:txBody>
      </p:sp>
      <p:sp>
        <p:nvSpPr>
          <p:cNvPr id="2" name="Title 1"/>
          <p:cNvSpPr>
            <a:spLocks noGrp="1"/>
          </p:cNvSpPr>
          <p:nvPr>
            <p:ph type="ctrTitle"/>
          </p:nvPr>
        </p:nvSpPr>
        <p:spPr>
          <a:xfrm>
            <a:off x="2360959" y="1348411"/>
            <a:ext cx="8073964" cy="2497595"/>
          </a:xfrm>
        </p:spPr>
        <p:txBody>
          <a:bodyPr>
            <a:normAutofit/>
          </a:bodyPr>
          <a:lstStyle/>
          <a:p>
            <a:r>
              <a:rPr lang="en-US" dirty="0" err="1" smtClean="0"/>
              <a:t>JNPT's</a:t>
            </a:r>
            <a:r>
              <a:rPr lang="en-US" dirty="0" smtClean="0"/>
              <a:t> experience with the E-procurement portal</a:t>
            </a:r>
            <a:endParaRPr lang="en-US" dirty="0"/>
          </a:p>
        </p:txBody>
      </p:sp>
    </p:spTree>
    <p:extLst>
      <p:ext uri="{BB962C8B-B14F-4D97-AF65-F5344CB8AC3E}">
        <p14:creationId xmlns:p14="http://schemas.microsoft.com/office/powerpoint/2010/main" val="320271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165600"/>
            <a:ext cx="11051178" cy="830997"/>
          </a:xfrm>
        </p:spPr>
        <p:txBody>
          <a:bodyPr/>
          <a:lstStyle/>
          <a:p>
            <a:pPr algn="just"/>
            <a:r>
              <a:rPr lang="en-US" sz="2000" dirty="0" smtClean="0"/>
              <a:t>In any plot if multiple bidders are participating in auction the values of the </a:t>
            </a:r>
            <a:r>
              <a:rPr lang="en-US" sz="2000" dirty="0" err="1" smtClean="0"/>
              <a:t>multilot</a:t>
            </a:r>
            <a:r>
              <a:rPr lang="en-US" sz="2000" dirty="0" smtClean="0"/>
              <a:t> auction are seen as per this slide at the end of auction and the final highest bidder is the successful bidder, the names of the bidder can be masked as per user department selection while creating auction</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 y="1175656"/>
            <a:ext cx="10816046" cy="5622907"/>
          </a:xfrm>
          <a:prstGeom prst="rect">
            <a:avLst/>
          </a:prstGeom>
        </p:spPr>
      </p:pic>
    </p:spTree>
    <p:extLst>
      <p:ext uri="{BB962C8B-B14F-4D97-AF65-F5344CB8AC3E}">
        <p14:creationId xmlns:p14="http://schemas.microsoft.com/office/powerpoint/2010/main" val="883334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169817"/>
            <a:ext cx="10998925" cy="443198"/>
          </a:xfrm>
        </p:spPr>
        <p:txBody>
          <a:bodyPr/>
          <a:lstStyle/>
          <a:p>
            <a:pPr algn="just"/>
            <a:r>
              <a:rPr lang="en-US" sz="1600" dirty="0" smtClean="0"/>
              <a:t>Here the sample of the final BOQ received after e-auction process for 9 plots where auction quotes received are shown where the details of the rates of Financial bid are shown </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9" y="979714"/>
            <a:ext cx="12279085" cy="5878285"/>
          </a:xfrm>
          <a:prstGeom prst="rect">
            <a:avLst/>
          </a:prstGeom>
        </p:spPr>
      </p:pic>
    </p:spTree>
    <p:extLst>
      <p:ext uri="{BB962C8B-B14F-4D97-AF65-F5344CB8AC3E}">
        <p14:creationId xmlns:p14="http://schemas.microsoft.com/office/powerpoint/2010/main" val="1814535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063" y="426857"/>
            <a:ext cx="10177272" cy="553998"/>
          </a:xfrm>
        </p:spPr>
        <p:txBody>
          <a:bodyPr/>
          <a:lstStyle/>
          <a:p>
            <a:pPr algn="just"/>
            <a:r>
              <a:rPr lang="en-US" sz="2000" dirty="0" smtClean="0"/>
              <a:t>The final data of the 9 plots auctioned with highest bid value in right most column, (names masked for secrecy, 2 plots no response and to be retendered)</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1476103"/>
            <a:ext cx="11996057" cy="4647674"/>
          </a:xfrm>
          <a:prstGeom prst="rect">
            <a:avLst/>
          </a:prstGeom>
        </p:spPr>
      </p:pic>
    </p:spTree>
    <p:extLst>
      <p:ext uri="{BB962C8B-B14F-4D97-AF65-F5344CB8AC3E}">
        <p14:creationId xmlns:p14="http://schemas.microsoft.com/office/powerpoint/2010/main" val="368513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6090"/>
          </a:xfrm>
          <a:solidFill>
            <a:schemeClr val="bg2">
              <a:lumMod val="75000"/>
            </a:schemeClr>
          </a:solidFill>
        </p:spPr>
        <p:txBody>
          <a:bodyPr>
            <a:normAutofit/>
          </a:bodyPr>
          <a:lstStyle/>
          <a:p>
            <a:r>
              <a:rPr lang="en-IN" sz="3600" dirty="0" smtClean="0"/>
              <a:t>Multi Currency e-procurement- For Scanners by IPA</a:t>
            </a:r>
            <a:endParaRPr lang="en-IN" sz="3600" dirty="0"/>
          </a:p>
        </p:txBody>
      </p:sp>
      <p:sp>
        <p:nvSpPr>
          <p:cNvPr id="3" name="Content Placeholder 2"/>
          <p:cNvSpPr>
            <a:spLocks noGrp="1"/>
          </p:cNvSpPr>
          <p:nvPr>
            <p:ph idx="1"/>
          </p:nvPr>
        </p:nvSpPr>
        <p:spPr>
          <a:xfrm>
            <a:off x="527381" y="1196752"/>
            <a:ext cx="10972800" cy="5472608"/>
          </a:xfrm>
        </p:spPr>
        <p:txBody>
          <a:bodyPr>
            <a:noAutofit/>
          </a:bodyPr>
          <a:lstStyle/>
          <a:p>
            <a:pPr marL="285750" lvl="0" indent="-285750">
              <a:buFont typeface="Wingdings" panose="05000000000000000000" pitchFamily="2" charset="2"/>
              <a:buChar char="Ø"/>
            </a:pPr>
            <a:r>
              <a:rPr lang="en-GB" sz="1500" b="1" dirty="0"/>
              <a:t>A standard price bid schedule format has been provided with the tender document. The Prices should be quoted in a spread sheet file (.</a:t>
            </a:r>
            <a:r>
              <a:rPr lang="en-GB" sz="1500" b="1" dirty="0" err="1"/>
              <a:t>xls</a:t>
            </a:r>
            <a:r>
              <a:rPr lang="en-GB" sz="1500" b="1" dirty="0"/>
              <a:t> format) available in e-procurement Portal only. The rates offered details have to be entered separately in a spread sheet file (</a:t>
            </a:r>
            <a:r>
              <a:rPr lang="en-GB" sz="1500" b="1" dirty="0" err="1"/>
              <a:t>xls</a:t>
            </a:r>
            <a:r>
              <a:rPr lang="en-GB" sz="1500" b="1" dirty="0"/>
              <a:t> format Price bid) in the space allotted and should be updated as BOQ.xls file for each tender after the financial bid. The BOQ file, if found modified by the bidder, his bid will be rejected.</a:t>
            </a:r>
            <a:endParaRPr lang="en-IN" sz="1500" b="1" dirty="0"/>
          </a:p>
          <a:p>
            <a:pPr marL="285750" lvl="0" indent="-285750">
              <a:buFont typeface="Wingdings" panose="05000000000000000000" pitchFamily="2" charset="2"/>
              <a:buChar char="Ø"/>
            </a:pPr>
            <a:r>
              <a:rPr lang="en-GB" sz="1500" b="1" dirty="0"/>
              <a:t>The item rate is to be indicated against each item of work/s. </a:t>
            </a:r>
            <a:endParaRPr lang="en-IN" sz="1500" b="1" dirty="0"/>
          </a:p>
          <a:p>
            <a:pPr marL="285750" lvl="0" indent="-285750">
              <a:buFont typeface="Wingdings" panose="05000000000000000000" pitchFamily="2" charset="2"/>
              <a:buChar char="Ø"/>
            </a:pPr>
            <a:r>
              <a:rPr lang="en-GB" sz="1500" b="1" dirty="0"/>
              <a:t>The rate will be applicable to the item against which the rate is quoted. </a:t>
            </a:r>
            <a:endParaRPr lang="en-IN" sz="1500" b="1" dirty="0"/>
          </a:p>
          <a:p>
            <a:pPr marL="285750" lvl="0" indent="-285750">
              <a:buFont typeface="Wingdings" panose="05000000000000000000" pitchFamily="2" charset="2"/>
              <a:buChar char="Ø"/>
            </a:pPr>
            <a:r>
              <a:rPr lang="en-GB" sz="1500" b="1" dirty="0"/>
              <a:t>The Bidders can select currency/</a:t>
            </a:r>
            <a:r>
              <a:rPr lang="en-GB" sz="1500" b="1" dirty="0" err="1"/>
              <a:t>ies</a:t>
            </a:r>
            <a:r>
              <a:rPr lang="en-GB" sz="1500" b="1" dirty="0"/>
              <a:t> ( </a:t>
            </a:r>
            <a:r>
              <a:rPr lang="en-GB" sz="1500" b="1" dirty="0" err="1"/>
              <a:t>i.e</a:t>
            </a:r>
            <a:r>
              <a:rPr lang="en-GB" sz="1500" b="1" dirty="0"/>
              <a:t> USD, EURO) for supply items, however for CAMC the bidders have to quote in Indian Rupees (INR)</a:t>
            </a:r>
            <a:endParaRPr lang="en-IN" sz="1500" b="1" dirty="0"/>
          </a:p>
          <a:p>
            <a:pPr marL="285750" lvl="0" indent="-285750">
              <a:buFont typeface="Wingdings" panose="05000000000000000000" pitchFamily="2" charset="2"/>
              <a:buChar char="Ø"/>
            </a:pPr>
            <a:r>
              <a:rPr lang="en-GB" sz="1500" b="1" dirty="0"/>
              <a:t>The figures entered in the column notified as Rates will have automatic conversion to words in next column and thereafter the amount is calculated with multiplication of rate and quantity.  This would be carried forward until end of BOQ. </a:t>
            </a:r>
            <a:endParaRPr lang="en-IN" sz="1500" b="1" dirty="0"/>
          </a:p>
          <a:p>
            <a:pPr marL="285750" lvl="0" indent="-285750">
              <a:buFont typeface="Wingdings" panose="05000000000000000000" pitchFamily="2" charset="2"/>
              <a:buChar char="Ø"/>
            </a:pPr>
            <a:r>
              <a:rPr lang="en-GB" sz="1500" b="1" dirty="0"/>
              <a:t>Total amount is calculated based on the final evaluation as stated in Sr. No 1.52 Bid evaluation.</a:t>
            </a:r>
            <a:endParaRPr lang="en-IN" sz="1500" b="1" dirty="0"/>
          </a:p>
          <a:p>
            <a:pPr marL="285750" lvl="0" indent="-285750">
              <a:buFont typeface="Wingdings" panose="05000000000000000000" pitchFamily="2" charset="2"/>
              <a:buChar char="Ø"/>
            </a:pPr>
            <a:r>
              <a:rPr lang="en-GB" sz="1500" b="1" dirty="0"/>
              <a:t>Bidders need not insert anything other than rate in figures and name of the firm.</a:t>
            </a:r>
            <a:endParaRPr lang="en-IN" sz="1500" b="1" dirty="0"/>
          </a:p>
          <a:p>
            <a:pPr marL="285750" indent="-285750">
              <a:buFont typeface="Wingdings" panose="05000000000000000000" pitchFamily="2" charset="2"/>
              <a:buChar char="Ø"/>
            </a:pPr>
            <a:r>
              <a:rPr lang="en-US" sz="1500" b="1" dirty="0"/>
              <a:t>For evaluation purpose the uploaded offer documents will be treated as authentic and final. No hard copy shall be submitted for reference purpose. The price bid submitted through e-procurement mode only will be taken up for the purpose for evaluation.  Any indication of ‘Quoted price’ in the online technical bid documents shall lead to rejection of the bid outright. </a:t>
            </a:r>
            <a:endParaRPr lang="en-IN" sz="1500" b="1" dirty="0"/>
          </a:p>
          <a:p>
            <a:pPr marL="285750" indent="-285750">
              <a:buFont typeface="Wingdings" panose="05000000000000000000" pitchFamily="2" charset="2"/>
              <a:buChar char="Ø"/>
            </a:pPr>
            <a:endParaRPr lang="en-IN" sz="1500" b="1" dirty="0"/>
          </a:p>
        </p:txBody>
      </p:sp>
    </p:spTree>
    <p:extLst>
      <p:ext uri="{BB962C8B-B14F-4D97-AF65-F5344CB8AC3E}">
        <p14:creationId xmlns:p14="http://schemas.microsoft.com/office/powerpoint/2010/main" val="393635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3" name="Table 2"/>
          <p:cNvGraphicFramePr>
            <a:graphicFrameLocks noGrp="1"/>
          </p:cNvGraphicFramePr>
          <p:nvPr>
            <p:extLst>
              <p:ext uri="{D42A27DB-BD31-4B8C-83A1-F6EECF244321}">
                <p14:modId xmlns:p14="http://schemas.microsoft.com/office/powerpoint/2010/main" val="1703910600"/>
              </p:ext>
            </p:extLst>
          </p:nvPr>
        </p:nvGraphicFramePr>
        <p:xfrm>
          <a:off x="414755" y="375820"/>
          <a:ext cx="11279940" cy="5936313"/>
        </p:xfrm>
        <a:graphic>
          <a:graphicData uri="http://schemas.openxmlformats.org/drawingml/2006/table">
            <a:tbl>
              <a:tblPr>
                <a:tableStyleId>{5C22544A-7EE6-4342-B048-85BDC9FD1C3A}</a:tableStyleId>
              </a:tblPr>
              <a:tblGrid>
                <a:gridCol w="604590"/>
                <a:gridCol w="2815668"/>
                <a:gridCol w="647777"/>
                <a:gridCol w="595955"/>
                <a:gridCol w="639137"/>
                <a:gridCol w="880976"/>
                <a:gridCol w="699600"/>
                <a:gridCol w="846429"/>
                <a:gridCol w="587315"/>
                <a:gridCol w="820515"/>
                <a:gridCol w="941435"/>
                <a:gridCol w="1200543"/>
              </a:tblGrid>
              <a:tr h="71112">
                <a:tc gridSpan="7">
                  <a:txBody>
                    <a:bodyPr/>
                    <a:lstStyle/>
                    <a:p>
                      <a:pPr algn="l" fontAlgn="b"/>
                      <a:r>
                        <a:rPr lang="en-IN" sz="900" u="sng" strike="noStrike">
                          <a:effectLst/>
                        </a:rPr>
                        <a:t>Item Wise BoQ</a:t>
                      </a:r>
                      <a:endParaRPr lang="en-IN" sz="800" b="0" i="0" u="none" strike="noStrike">
                        <a:solidFill>
                          <a:srgbClr val="000000"/>
                        </a:solidFill>
                        <a:effectLst/>
                        <a:latin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l" fontAlgn="ctr"/>
                      <a:endParaRPr lang="en-IN" sz="800" b="0" i="0" u="none" strike="noStrike">
                        <a:solidFill>
                          <a:srgbClr val="000000"/>
                        </a:solidFill>
                        <a:effectLst/>
                        <a:latin typeface="Arial"/>
                      </a:endParaRPr>
                    </a:p>
                  </a:txBody>
                  <a:tcPr marL="0" marR="0" marT="0" marB="0" anchor="ctr"/>
                </a:tc>
                <a:tc>
                  <a:txBody>
                    <a:bodyPr/>
                    <a:lstStyle/>
                    <a:p>
                      <a:pPr algn="l" fontAlgn="ctr"/>
                      <a:endParaRPr lang="en-IN" sz="800" b="0" i="0" u="none" strike="noStrike">
                        <a:solidFill>
                          <a:srgbClr val="808080"/>
                        </a:solidFill>
                        <a:effectLst/>
                        <a:latin typeface="Arial"/>
                      </a:endParaRPr>
                    </a:p>
                  </a:txBody>
                  <a:tcPr marL="0" marR="0" marT="0" marB="0" anchor="ctr"/>
                </a:tc>
                <a:tc>
                  <a:txBody>
                    <a:bodyPr/>
                    <a:lstStyle/>
                    <a:p>
                      <a:pPr algn="l" fontAlgn="ctr"/>
                      <a:endParaRPr lang="en-IN" sz="800" b="0" i="0" u="none" strike="noStrike">
                        <a:solidFill>
                          <a:srgbClr val="000000"/>
                        </a:solidFill>
                        <a:effectLst/>
                        <a:latin typeface="Arial"/>
                      </a:endParaRPr>
                    </a:p>
                  </a:txBody>
                  <a:tcPr marL="0" marR="0" marT="0" marB="0" anchor="ctr"/>
                </a:tc>
                <a:tc>
                  <a:txBody>
                    <a:bodyPr/>
                    <a:lstStyle/>
                    <a:p>
                      <a:pPr algn="l" fontAlgn="ctr"/>
                      <a:endParaRPr lang="en-IN" sz="800" b="0" i="0" u="none" strike="noStrike">
                        <a:solidFill>
                          <a:srgbClr val="000000"/>
                        </a:solidFill>
                        <a:effectLst/>
                        <a:latin typeface="Arial"/>
                      </a:endParaRPr>
                    </a:p>
                  </a:txBody>
                  <a:tcPr marL="0" marR="0" marT="0" marB="0" anchor="ctr"/>
                </a:tc>
                <a:tc>
                  <a:txBody>
                    <a:bodyPr/>
                    <a:lstStyle/>
                    <a:p>
                      <a:pPr algn="l" fontAlgn="ctr"/>
                      <a:endParaRPr lang="en-IN" sz="800" b="0" i="0" u="none" strike="noStrike">
                        <a:solidFill>
                          <a:srgbClr val="000000"/>
                        </a:solidFill>
                        <a:effectLst/>
                        <a:latin typeface="Arial"/>
                      </a:endParaRPr>
                    </a:p>
                  </a:txBody>
                  <a:tcPr marL="0" marR="0" marT="0" marB="0" anchor="ctr"/>
                </a:tc>
              </a:tr>
              <a:tr h="71112">
                <a:tc gridSpan="12">
                  <a:txBody>
                    <a:bodyPr/>
                    <a:lstStyle/>
                    <a:p>
                      <a:pPr algn="l" fontAlgn="ctr"/>
                      <a:r>
                        <a:rPr lang="en-IN" sz="800" u="none" strike="noStrike">
                          <a:effectLst/>
                        </a:rPr>
                        <a:t>Tender Inviting Authority: Indian Ports Association</a:t>
                      </a:r>
                      <a:endParaRPr lang="en-IN" sz="800" b="1" i="0" u="none" strike="noStrike">
                        <a:solidFill>
                          <a:srgbClr val="000000"/>
                        </a:solidFill>
                        <a:effectLst/>
                        <a:latin typeface="Arial"/>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71112">
                <a:tc gridSpan="12">
                  <a:txBody>
                    <a:bodyPr/>
                    <a:lstStyle/>
                    <a:p>
                      <a:pPr algn="l" fontAlgn="ctr"/>
                      <a:r>
                        <a:rPr lang="en-IN" sz="800" u="none" strike="noStrike">
                          <a:effectLst/>
                        </a:rPr>
                        <a:t>Name of Work: Supply, Site Preparation, Installation &amp; Commissioning of Drive- through Container Scanner System (Road)</a:t>
                      </a:r>
                      <a:endParaRPr lang="en-IN" sz="800" b="1" i="0" u="none" strike="noStrike">
                        <a:solidFill>
                          <a:srgbClr val="000000"/>
                        </a:solidFill>
                        <a:effectLst/>
                        <a:latin typeface="Arial"/>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71112">
                <a:tc gridSpan="12">
                  <a:txBody>
                    <a:bodyPr/>
                    <a:lstStyle/>
                    <a:p>
                      <a:pPr algn="l" fontAlgn="ctr"/>
                      <a:r>
                        <a:rPr lang="en-IN" sz="800" u="none" strike="noStrike">
                          <a:effectLst/>
                        </a:rPr>
                        <a:t>Contract No: IPA/GAD/Containers Scanner/2018</a:t>
                      </a:r>
                      <a:endParaRPr lang="en-IN" sz="800" b="1" i="0" u="none" strike="noStrike">
                        <a:solidFill>
                          <a:srgbClr val="000000"/>
                        </a:solidFill>
                        <a:effectLst/>
                        <a:latin typeface="Arial"/>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80001">
                <a:tc>
                  <a:txBody>
                    <a:bodyPr/>
                    <a:lstStyle/>
                    <a:p>
                      <a:pPr algn="l" fontAlgn="t"/>
                      <a:r>
                        <a:rPr lang="en-IN" sz="800" u="none" strike="noStrike">
                          <a:effectLst/>
                        </a:rPr>
                        <a:t>Bidder Name :</a:t>
                      </a:r>
                      <a:endParaRPr lang="en-IN" sz="800" b="1" i="0" u="none" strike="noStrike">
                        <a:solidFill>
                          <a:srgbClr val="000000"/>
                        </a:solidFill>
                        <a:effectLst/>
                        <a:latin typeface="Arial"/>
                      </a:endParaRPr>
                    </a:p>
                  </a:txBody>
                  <a:tcPr marL="0" marR="0" marT="0" marB="0"/>
                </a:tc>
                <a:tc gridSpan="11">
                  <a:txBody>
                    <a:bodyPr/>
                    <a:lstStyle/>
                    <a:p>
                      <a:pPr algn="l" fontAlgn="t"/>
                      <a:r>
                        <a:rPr lang="en-IN" sz="800" u="none" strike="noStrike">
                          <a:effectLst/>
                        </a:rPr>
                        <a:t> </a:t>
                      </a:r>
                      <a:endParaRPr lang="en-IN" sz="800" b="1" i="0" u="none" strike="noStrike">
                        <a:solidFill>
                          <a:srgbClr val="000000"/>
                        </a:solidFill>
                        <a:effectLst/>
                        <a:latin typeface="Arial"/>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94464">
                <a:tc gridSpan="12">
                  <a:txBody>
                    <a:bodyPr/>
                    <a:lstStyle/>
                    <a:p>
                      <a:pPr algn="ctr" fontAlgn="t"/>
                      <a:r>
                        <a:rPr lang="en-IN" sz="800" u="none" strike="noStrike" dirty="0">
                          <a:effectLst/>
                        </a:rPr>
                        <a:t>                                                                                                                                                                           </a:t>
                      </a:r>
                      <a:r>
                        <a:rPr lang="en-IN" sz="800" u="sng" strike="noStrike" dirty="0">
                          <a:effectLst/>
                        </a:rPr>
                        <a:t>PRICE </a:t>
                      </a:r>
                      <a:r>
                        <a:rPr lang="en-IN" sz="800" u="sng" strike="noStrike" dirty="0" smtClean="0">
                          <a:effectLst/>
                        </a:rPr>
                        <a:t>SCHEDULE</a:t>
                      </a:r>
                      <a:r>
                        <a:rPr lang="en-IN" sz="800" u="none" strike="noStrike" dirty="0">
                          <a:effectLst/>
                        </a:rPr>
                        <a:t/>
                      </a:r>
                      <a:br>
                        <a:rPr lang="en-IN" sz="800" u="none" strike="noStrike" dirty="0">
                          <a:effectLst/>
                        </a:rPr>
                      </a:br>
                      <a:r>
                        <a:rPr lang="en-IN" sz="800" u="none" strike="noStrike" dirty="0">
                          <a:effectLst/>
                        </a:rPr>
                        <a:t> (This BOQ template must not be modified/replaced by the bidder and the same should be uploaded after filling the </a:t>
                      </a:r>
                      <a:r>
                        <a:rPr lang="en-IN" sz="800" u="none" strike="noStrike" dirty="0" err="1">
                          <a:effectLst/>
                        </a:rPr>
                        <a:t>relevent</a:t>
                      </a:r>
                      <a:r>
                        <a:rPr lang="en-IN" sz="800" u="none" strike="noStrike" dirty="0">
                          <a:effectLst/>
                        </a:rPr>
                        <a:t> columns, else the bidder is liable to be rejected for this tender. Bidders are allowed to enter the Bidder Name and Values only</a:t>
                      </a:r>
                      <a:r>
                        <a:rPr lang="en-IN" sz="800" u="none" strike="noStrike" dirty="0" smtClean="0">
                          <a:effectLst/>
                        </a:rPr>
                        <a:t>)</a:t>
                      </a:r>
                      <a:endParaRPr lang="en-IN" sz="800" b="1" i="0" u="none" strike="noStrike" dirty="0">
                        <a:solidFill>
                          <a:srgbClr val="000000"/>
                        </a:solidFill>
                        <a:effectLst/>
                        <a:latin typeface="Arial"/>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49809">
                <a:tc>
                  <a:txBody>
                    <a:bodyPr/>
                    <a:lstStyle/>
                    <a:p>
                      <a:pPr algn="ctr" fontAlgn="t"/>
                      <a:r>
                        <a:rPr lang="en-IN" sz="800" u="none" strike="noStrike">
                          <a:effectLst/>
                        </a:rPr>
                        <a:t>Sl.</a:t>
                      </a:r>
                      <a:br>
                        <a:rPr lang="en-IN" sz="800" u="none" strike="noStrike">
                          <a:effectLst/>
                        </a:rPr>
                      </a:br>
                      <a:r>
                        <a:rPr lang="en-IN" sz="800" u="none" strike="noStrike">
                          <a:effectLst/>
                        </a:rPr>
                        <a:t>No.</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Item Description</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Item Code / Make</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Quantity</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Units</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dirty="0">
                          <a:effectLst/>
                        </a:rPr>
                        <a:t>Currency </a:t>
                      </a:r>
                      <a:r>
                        <a:rPr lang="en-IN" sz="800" u="none" strike="noStrike" dirty="0" err="1">
                          <a:effectLst/>
                        </a:rPr>
                        <a:t>Convertion</a:t>
                      </a:r>
                      <a:r>
                        <a:rPr lang="en-IN" sz="800" u="none" strike="noStrike" dirty="0">
                          <a:effectLst/>
                        </a:rPr>
                        <a:t> against each Item</a:t>
                      </a:r>
                      <a:endParaRPr lang="en-IN" sz="800" b="1" i="0" u="none" strike="noStrike" dirty="0">
                        <a:solidFill>
                          <a:srgbClr val="000000"/>
                        </a:solidFill>
                        <a:effectLst/>
                        <a:latin typeface="Arial"/>
                      </a:endParaRPr>
                    </a:p>
                  </a:txBody>
                  <a:tcPr marL="0" marR="0" marT="0" marB="0"/>
                </a:tc>
                <a:tc>
                  <a:txBody>
                    <a:bodyPr/>
                    <a:lstStyle/>
                    <a:p>
                      <a:pPr algn="ctr" fontAlgn="t"/>
                      <a:r>
                        <a:rPr lang="en-IN" sz="800" u="none" strike="noStrike">
                          <a:effectLst/>
                        </a:rPr>
                        <a:t>Quoted Currency in INR / Other Currency</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dirty="0">
                          <a:effectLst/>
                        </a:rPr>
                        <a:t>BASIC RATE In Figures (To be entered by the Bidder) </a:t>
                      </a:r>
                      <a:endParaRPr lang="en-IN" sz="800" b="1" i="0" u="none" strike="noStrike" dirty="0">
                        <a:solidFill>
                          <a:srgbClr val="000000"/>
                        </a:solidFill>
                        <a:effectLst/>
                        <a:latin typeface="Arial"/>
                      </a:endParaRPr>
                    </a:p>
                  </a:txBody>
                  <a:tcPr marL="0" marR="0" marT="0" marB="0"/>
                </a:tc>
                <a:tc>
                  <a:txBody>
                    <a:bodyPr/>
                    <a:lstStyle/>
                    <a:p>
                      <a:pPr algn="ctr" fontAlgn="t"/>
                      <a:r>
                        <a:rPr lang="en-IN" sz="800" u="none" strike="noStrike">
                          <a:effectLst/>
                        </a:rPr>
                        <a:t>GST In % Only</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TOTAL AMOUNT, based on column L value</a:t>
                      </a:r>
                      <a:endParaRPr lang="en-IN" sz="800" b="1" i="0" u="none" strike="noStrike">
                        <a:solidFill>
                          <a:srgbClr val="000080"/>
                        </a:solidFill>
                        <a:effectLst/>
                        <a:latin typeface="Arial"/>
                      </a:endParaRPr>
                    </a:p>
                  </a:txBody>
                  <a:tcPr marL="0" marR="0" marT="0" marB="0"/>
                </a:tc>
                <a:tc>
                  <a:txBody>
                    <a:bodyPr/>
                    <a:lstStyle/>
                    <a:p>
                      <a:pPr algn="ctr" fontAlgn="t"/>
                      <a:r>
                        <a:rPr lang="en-IN" sz="800" u="none" strike="noStrike" dirty="0">
                          <a:effectLst/>
                        </a:rPr>
                        <a:t>TOTAL TAXES</a:t>
                      </a:r>
                      <a:br>
                        <a:rPr lang="en-IN" sz="800" u="none" strike="noStrike" dirty="0">
                          <a:effectLst/>
                        </a:rPr>
                      </a:br>
                      <a:r>
                        <a:rPr lang="en-IN" sz="800" u="none" strike="noStrike" dirty="0">
                          <a:effectLst/>
                        </a:rPr>
                        <a:t>as INR </a:t>
                      </a:r>
                      <a:endParaRPr lang="en-IN" sz="800" b="1" i="0" u="none" strike="noStrike" dirty="0">
                        <a:solidFill>
                          <a:srgbClr val="000080"/>
                        </a:solidFill>
                        <a:effectLst/>
                        <a:latin typeface="Arial"/>
                      </a:endParaRPr>
                    </a:p>
                  </a:txBody>
                  <a:tcPr marL="0" marR="0" marT="0" marB="0"/>
                </a:tc>
                <a:tc>
                  <a:txBody>
                    <a:bodyPr/>
                    <a:lstStyle/>
                    <a:p>
                      <a:pPr algn="l" fontAlgn="t"/>
                      <a:r>
                        <a:rPr lang="en-IN" sz="800" u="none" strike="noStrike">
                          <a:effectLst/>
                        </a:rPr>
                        <a:t>TOTAL AMOUNT </a:t>
                      </a:r>
                      <a:br>
                        <a:rPr lang="en-IN" sz="800" u="none" strike="noStrike">
                          <a:effectLst/>
                        </a:rPr>
                      </a:br>
                      <a:r>
                        <a:rPr lang="en-IN" sz="800" u="none" strike="noStrike">
                          <a:effectLst/>
                        </a:rPr>
                        <a:t>In Words for column BA</a:t>
                      </a:r>
                      <a:endParaRPr lang="en-IN" sz="800" b="1" i="0" u="none" strike="noStrike">
                        <a:solidFill>
                          <a:srgbClr val="000080"/>
                        </a:solidFill>
                        <a:effectLst/>
                        <a:latin typeface="Arial"/>
                      </a:endParaRPr>
                    </a:p>
                  </a:txBody>
                  <a:tcPr marL="0" marR="0" marT="0" marB="0"/>
                </a:tc>
              </a:tr>
              <a:tr h="36207">
                <a:tc>
                  <a:txBody>
                    <a:bodyPr/>
                    <a:lstStyle/>
                    <a:p>
                      <a:pPr algn="ctr" fontAlgn="t"/>
                      <a:r>
                        <a:rPr lang="en-IN" sz="800" u="none" strike="noStrike">
                          <a:effectLst/>
                        </a:rPr>
                        <a:t>1</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2</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3</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4</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5</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11</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12</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13</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15</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53</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54</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55</a:t>
                      </a:r>
                      <a:endParaRPr lang="en-IN" sz="800" b="1" i="0" u="none" strike="noStrike">
                        <a:solidFill>
                          <a:srgbClr val="000000"/>
                        </a:solidFill>
                        <a:effectLst/>
                        <a:latin typeface="Arial"/>
                      </a:endParaRPr>
                    </a:p>
                  </a:txBody>
                  <a:tcPr marL="0" marR="0" marT="0" marB="0"/>
                </a:tc>
              </a:tr>
              <a:tr h="36207">
                <a:tc>
                  <a:txBody>
                    <a:bodyPr/>
                    <a:lstStyle/>
                    <a:p>
                      <a:pPr algn="ctr" fontAlgn="t"/>
                      <a:r>
                        <a:rPr lang="en-IN" sz="800" u="none" strike="noStrike">
                          <a:effectLst/>
                        </a:rPr>
                        <a:t>1</a:t>
                      </a:r>
                      <a:endParaRPr lang="en-IN" sz="800" b="0" i="0" u="none" strike="noStrike">
                        <a:solidFill>
                          <a:srgbClr val="000000"/>
                        </a:solidFill>
                        <a:effectLst/>
                        <a:latin typeface="Arial"/>
                      </a:endParaRPr>
                    </a:p>
                  </a:txBody>
                  <a:tcPr marL="0" marR="0" marT="0" marB="0"/>
                </a:tc>
                <a:tc>
                  <a:txBody>
                    <a:bodyPr/>
                    <a:lstStyle/>
                    <a:p>
                      <a:pPr algn="l" fontAlgn="b"/>
                      <a:r>
                        <a:rPr lang="en-IN" sz="800" u="none" strike="noStrike">
                          <a:effectLst/>
                        </a:rPr>
                        <a:t>I. KOLKATTA PORT TRUST</a:t>
                      </a:r>
                      <a:endParaRPr lang="en-IN" sz="800" b="1" i="0" u="none" strike="noStrike">
                        <a:solidFill>
                          <a:srgbClr val="000000"/>
                        </a:solidFill>
                        <a:effectLst/>
                        <a:latin typeface="Arial"/>
                      </a:endParaRPr>
                    </a:p>
                  </a:txBody>
                  <a:tcPr marL="0" marR="0" marT="0" marB="0" anchor="b"/>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r>
              <a:tr h="36207">
                <a:tc>
                  <a:txBody>
                    <a:bodyPr/>
                    <a:lstStyle/>
                    <a:p>
                      <a:pPr algn="ctr" fontAlgn="t"/>
                      <a:r>
                        <a:rPr lang="en-IN" sz="800" u="none" strike="noStrike">
                          <a:effectLst/>
                        </a:rPr>
                        <a:t>2</a:t>
                      </a:r>
                      <a:endParaRPr lang="en-IN" sz="800" b="0" i="0" u="none" strike="noStrike">
                        <a:solidFill>
                          <a:srgbClr val="000000"/>
                        </a:solidFill>
                        <a:effectLst/>
                        <a:latin typeface="Arial"/>
                      </a:endParaRPr>
                    </a:p>
                  </a:txBody>
                  <a:tcPr marL="0" marR="0" marT="0" marB="0"/>
                </a:tc>
                <a:tc>
                  <a:txBody>
                    <a:bodyPr/>
                    <a:lstStyle/>
                    <a:p>
                      <a:pPr algn="l" fontAlgn="b"/>
                      <a:r>
                        <a:rPr lang="en-IN" sz="800" u="none" strike="noStrike">
                          <a:effectLst/>
                        </a:rPr>
                        <a:t>PART I- COST OF SCANNER SYSTEM</a:t>
                      </a:r>
                      <a:endParaRPr lang="en-IN" sz="800" b="1" i="0" u="none" strike="noStrike">
                        <a:solidFill>
                          <a:srgbClr val="000000"/>
                        </a:solidFill>
                        <a:effectLst/>
                        <a:latin typeface="Arial"/>
                      </a:endParaRPr>
                    </a:p>
                  </a:txBody>
                  <a:tcPr marL="0" marR="0" marT="0" marB="0" anchor="b"/>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r>
              <a:tr h="106668">
                <a:tc>
                  <a:txBody>
                    <a:bodyPr/>
                    <a:lstStyle/>
                    <a:p>
                      <a:pPr algn="ctr" fontAlgn="t"/>
                      <a:r>
                        <a:rPr lang="en-IN" sz="800" u="none" strike="noStrike">
                          <a:effectLst/>
                        </a:rPr>
                        <a:t>3</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Cost of  Drive-through Container Scanner System (including insurance and freight) (Rs. or any freely convertible currency) (indicate the currency)</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USD</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USD Zero Only</a:t>
                      </a:r>
                      <a:endParaRPr lang="en-IN" sz="800" b="0" i="0" u="none" strike="noStrike">
                        <a:solidFill>
                          <a:srgbClr val="000000"/>
                        </a:solidFill>
                        <a:effectLst/>
                        <a:latin typeface="Arial"/>
                      </a:endParaRPr>
                    </a:p>
                  </a:txBody>
                  <a:tcPr marL="0" marR="0" marT="0" marB="0"/>
                </a:tc>
              </a:tr>
              <a:tr h="110225">
                <a:tc>
                  <a:txBody>
                    <a:bodyPr/>
                    <a:lstStyle/>
                    <a:p>
                      <a:pPr algn="ctr" fontAlgn="t"/>
                      <a:r>
                        <a:rPr lang="en-IN" sz="800" u="none" strike="noStrike">
                          <a:effectLst/>
                        </a:rPr>
                        <a:t>4</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Any other charges up to the stage of landing/delivery (to be specified), if any, (Rs. or any freely convertible currency) (indicate the currency)</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item2</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USD</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USD Zero Only</a:t>
                      </a:r>
                      <a:endParaRPr lang="en-IN" sz="800" b="0" i="0" u="none" strike="noStrike">
                        <a:solidFill>
                          <a:srgbClr val="000000"/>
                        </a:solidFill>
                        <a:effectLst/>
                        <a:latin typeface="Arial"/>
                      </a:endParaRPr>
                    </a:p>
                  </a:txBody>
                  <a:tcPr marL="0" marR="0" marT="0" marB="0"/>
                </a:tc>
              </a:tr>
              <a:tr h="60446">
                <a:tc>
                  <a:txBody>
                    <a:bodyPr/>
                    <a:lstStyle/>
                    <a:p>
                      <a:pPr algn="ctr" fontAlgn="t"/>
                      <a:r>
                        <a:rPr lang="en-IN" sz="800" u="none" strike="noStrike">
                          <a:effectLst/>
                        </a:rPr>
                        <a:t>5</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Total landed cost (Rs. or any freely convertible currency) (indicate the currency)</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item3</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USD</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USD Zero Only</a:t>
                      </a:r>
                      <a:endParaRPr lang="en-IN" sz="800" b="0" i="0" u="none" strike="noStrike">
                        <a:solidFill>
                          <a:srgbClr val="000000"/>
                        </a:solidFill>
                        <a:effectLst/>
                        <a:latin typeface="Arial"/>
                      </a:endParaRPr>
                    </a:p>
                  </a:txBody>
                  <a:tcPr marL="0" marR="0" marT="0" marB="0"/>
                </a:tc>
              </a:tr>
              <a:tr h="48000">
                <a:tc>
                  <a:txBody>
                    <a:bodyPr/>
                    <a:lstStyle/>
                    <a:p>
                      <a:pPr algn="ctr" fontAlgn="t"/>
                      <a:r>
                        <a:rPr lang="en-IN" sz="800" u="none" strike="noStrike">
                          <a:effectLst/>
                        </a:rPr>
                        <a:t>6</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Installation and Commissioning charges, if any (Rs.)</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item4</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9111">
                <a:tc>
                  <a:txBody>
                    <a:bodyPr/>
                    <a:lstStyle/>
                    <a:p>
                      <a:pPr algn="ctr" fontAlgn="t"/>
                      <a:r>
                        <a:rPr lang="en-IN" sz="800" u="none" strike="noStrike">
                          <a:effectLst/>
                        </a:rPr>
                        <a:t>7</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Customs Duty (Rs.)</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item5</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9111">
                <a:tc>
                  <a:txBody>
                    <a:bodyPr/>
                    <a:lstStyle/>
                    <a:p>
                      <a:pPr algn="ctr" fontAlgn="t"/>
                      <a:r>
                        <a:rPr lang="en-IN" sz="800" u="none" strike="noStrike">
                          <a:effectLst/>
                        </a:rPr>
                        <a:t>8</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Excise Duty (Rs.)</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item6</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62223">
                <a:tc>
                  <a:txBody>
                    <a:bodyPr/>
                    <a:lstStyle/>
                    <a:p>
                      <a:pPr algn="ctr" fontAlgn="t"/>
                      <a:r>
                        <a:rPr lang="en-IN" sz="800" u="none" strike="noStrike">
                          <a:effectLst/>
                        </a:rPr>
                        <a:t>9</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Service Tax / Edu. Cess, if any, on installation and commissioning charges (Rs.)</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item7</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9111">
                <a:tc>
                  <a:txBody>
                    <a:bodyPr/>
                    <a:lstStyle/>
                    <a:p>
                      <a:pPr algn="ctr" fontAlgn="t"/>
                      <a:r>
                        <a:rPr lang="en-IN" sz="800" u="none" strike="noStrike">
                          <a:effectLst/>
                        </a:rPr>
                        <a:t>10</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Agent’s commission, if any, (Rs.)</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item8</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9111">
                <a:tc>
                  <a:txBody>
                    <a:bodyPr/>
                    <a:lstStyle/>
                    <a:p>
                      <a:pPr algn="ctr" fontAlgn="t"/>
                      <a:r>
                        <a:rPr lang="en-IN" sz="800" u="none" strike="noStrike">
                          <a:effectLst/>
                        </a:rPr>
                        <a:t>11</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Any other cost/ charges (to be specified), if any, (Rs.)</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item9</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65778">
                <a:tc>
                  <a:txBody>
                    <a:bodyPr/>
                    <a:lstStyle/>
                    <a:p>
                      <a:pPr algn="ctr" fontAlgn="t"/>
                      <a:r>
                        <a:rPr lang="en-IN" sz="800" u="none" strike="noStrike">
                          <a:effectLst/>
                        </a:rPr>
                        <a:t>12</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Any other taxes, levies(to be specified), if any, (Rs.)</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65778">
                <a:tc>
                  <a:txBody>
                    <a:bodyPr/>
                    <a:lstStyle/>
                    <a:p>
                      <a:pPr algn="ctr" fontAlgn="t"/>
                      <a:r>
                        <a:rPr lang="en-IN" sz="800" u="none" strike="noStrike">
                          <a:effectLst/>
                        </a:rPr>
                        <a:t>13</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Cost     of     construction    of     Drive-through container scanner (Road)   facility including site preparation (Rs.)</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item11</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6207">
                <a:tc>
                  <a:txBody>
                    <a:bodyPr/>
                    <a:lstStyle/>
                    <a:p>
                      <a:pPr algn="ctr" fontAlgn="t"/>
                      <a:r>
                        <a:rPr lang="en-IN" sz="800" u="none" strike="noStrike">
                          <a:effectLst/>
                        </a:rPr>
                        <a:t>14</a:t>
                      </a:r>
                      <a:endParaRPr lang="en-IN" sz="800" b="0" i="0" u="none" strike="noStrike">
                        <a:solidFill>
                          <a:srgbClr val="000000"/>
                        </a:solidFill>
                        <a:effectLst/>
                        <a:latin typeface="Arial"/>
                      </a:endParaRPr>
                    </a:p>
                  </a:txBody>
                  <a:tcPr marL="0" marR="0" marT="0" marB="0"/>
                </a:tc>
                <a:tc>
                  <a:txBody>
                    <a:bodyPr/>
                    <a:lstStyle/>
                    <a:p>
                      <a:pPr algn="l" fontAlgn="b"/>
                      <a:r>
                        <a:rPr lang="en-IN" sz="800" u="none" strike="noStrike">
                          <a:effectLst/>
                        </a:rPr>
                        <a:t> PART II- CAMC CHARGES:</a:t>
                      </a:r>
                      <a:endParaRPr lang="en-IN" sz="800" b="1" i="0" u="none" strike="noStrike">
                        <a:solidFill>
                          <a:srgbClr val="000000"/>
                        </a:solidFill>
                        <a:effectLst/>
                        <a:latin typeface="Arial"/>
                      </a:endParaRPr>
                    </a:p>
                  </a:txBody>
                  <a:tcPr marL="0" marR="0" marT="0" marB="0" anchor="b"/>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1" i="0" u="none" strike="noStrike">
                        <a:solidFill>
                          <a:srgbClr val="000000"/>
                        </a:solidFill>
                        <a:effectLst/>
                        <a:latin typeface="Arial"/>
                      </a:endParaRPr>
                    </a:p>
                  </a:txBody>
                  <a:tcPr marL="0" marR="0" marT="0" marB="0"/>
                </a:tc>
              </a:tr>
              <a:tr h="72414">
                <a:tc>
                  <a:txBody>
                    <a:bodyPr/>
                    <a:lstStyle/>
                    <a:p>
                      <a:pPr algn="ctr" fontAlgn="t"/>
                      <a:r>
                        <a:rPr lang="en-IN" sz="800" u="none" strike="noStrike">
                          <a:effectLst/>
                        </a:rPr>
                        <a:t>15</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Annual Maintenance Please refer technical specification.</a:t>
                      </a:r>
                      <a:br>
                        <a:rPr lang="en-IN" sz="800" u="none" strike="noStrike">
                          <a:effectLst/>
                        </a:rPr>
                      </a:br>
                      <a:r>
                        <a:rPr lang="en-IN" sz="800" u="none" strike="noStrike">
                          <a:effectLst/>
                        </a:rPr>
                        <a:t>1st year (post guarantee period)</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item12</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6.00%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6207">
                <a:tc>
                  <a:txBody>
                    <a:bodyPr/>
                    <a:lstStyle/>
                    <a:p>
                      <a:pPr algn="ctr" fontAlgn="t"/>
                      <a:r>
                        <a:rPr lang="en-IN" sz="800" u="none" strike="noStrike">
                          <a:effectLst/>
                        </a:rPr>
                        <a:t>16</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2nd year (post guarantee period)</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item13</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6207">
                <a:tc>
                  <a:txBody>
                    <a:bodyPr/>
                    <a:lstStyle/>
                    <a:p>
                      <a:pPr algn="ctr" fontAlgn="t"/>
                      <a:r>
                        <a:rPr lang="en-IN" sz="800" u="none" strike="noStrike">
                          <a:effectLst/>
                        </a:rPr>
                        <a:t>17</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3rd year (post guarantee period)</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item14</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6207">
                <a:tc>
                  <a:txBody>
                    <a:bodyPr/>
                    <a:lstStyle/>
                    <a:p>
                      <a:pPr algn="ctr" fontAlgn="t"/>
                      <a:r>
                        <a:rPr lang="en-IN" sz="800" u="none" strike="noStrike">
                          <a:effectLst/>
                        </a:rPr>
                        <a:t>18</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4th year (post guarantee period)</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item15</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6207">
                <a:tc>
                  <a:txBody>
                    <a:bodyPr/>
                    <a:lstStyle/>
                    <a:p>
                      <a:pPr algn="ctr" fontAlgn="t"/>
                      <a:r>
                        <a:rPr lang="en-IN" sz="800" u="none" strike="noStrike">
                          <a:effectLst/>
                        </a:rPr>
                        <a:t>19</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5th  year (post guarantee period)</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item16</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6207">
                <a:tc>
                  <a:txBody>
                    <a:bodyPr/>
                    <a:lstStyle/>
                    <a:p>
                      <a:pPr algn="ctr" fontAlgn="t"/>
                      <a:r>
                        <a:rPr lang="en-IN" sz="800" u="none" strike="noStrike">
                          <a:effectLst/>
                        </a:rPr>
                        <a:t>20</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6th  year (post guarantee period)</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item17</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36207">
                <a:tc>
                  <a:txBody>
                    <a:bodyPr/>
                    <a:lstStyle/>
                    <a:p>
                      <a:pPr algn="ctr" fontAlgn="t"/>
                      <a:r>
                        <a:rPr lang="en-IN" sz="800" u="none" strike="noStrike">
                          <a:effectLst/>
                        </a:rPr>
                        <a:t>21</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7th  year (post guarantee period)</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item18</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48000">
                <a:tc>
                  <a:txBody>
                    <a:bodyPr/>
                    <a:lstStyle/>
                    <a:p>
                      <a:pPr algn="ctr" fontAlgn="t"/>
                      <a:r>
                        <a:rPr lang="en-IN" sz="800" u="none" strike="noStrike">
                          <a:effectLst/>
                        </a:rPr>
                        <a:t>22</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8th  year (post guarantee period)</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item19</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1.00</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Nos</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Full Conversion</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 </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000000"/>
                        </a:solidFill>
                        <a:effectLst/>
                        <a:latin typeface="Arial"/>
                      </a:endParaRPr>
                    </a:p>
                  </a:txBody>
                  <a:tcPr marL="0" marR="0" marT="0" marB="0"/>
                </a:tc>
                <a:tc>
                  <a:txBody>
                    <a:bodyPr/>
                    <a:lstStyle/>
                    <a:p>
                      <a:pPr algn="l" fontAlgn="t"/>
                      <a:r>
                        <a:rPr lang="en-IN" sz="800" u="none" strike="noStrike">
                          <a:effectLst/>
                        </a:rPr>
                        <a:t>INR Zero Only</a:t>
                      </a:r>
                      <a:endParaRPr lang="en-IN" sz="800" b="0" i="0" u="none" strike="noStrike">
                        <a:solidFill>
                          <a:srgbClr val="000000"/>
                        </a:solidFill>
                        <a:effectLst/>
                        <a:latin typeface="Arial"/>
                      </a:endParaRPr>
                    </a:p>
                  </a:txBody>
                  <a:tcPr marL="0" marR="0" marT="0" marB="0"/>
                </a:tc>
              </a:tr>
              <a:tr h="62579">
                <a:tc rowSpan="2" gridSpan="2">
                  <a:txBody>
                    <a:bodyPr/>
                    <a:lstStyle/>
                    <a:p>
                      <a:pPr algn="l" fontAlgn="t"/>
                      <a:r>
                        <a:rPr lang="en-IN" sz="800" u="none" strike="noStrike" dirty="0">
                          <a:effectLst/>
                        </a:rPr>
                        <a:t>Total in </a:t>
                      </a:r>
                      <a:r>
                        <a:rPr lang="en-IN" sz="800" u="none" strike="noStrike" dirty="0" smtClean="0">
                          <a:effectLst/>
                        </a:rPr>
                        <a:t>Figures</a:t>
                      </a:r>
                      <a:endParaRPr lang="en-IN" sz="800" b="1" i="0" u="none" strike="noStrike" dirty="0">
                        <a:solidFill>
                          <a:srgbClr val="000000"/>
                        </a:solidFill>
                        <a:effectLst/>
                        <a:latin typeface="Arial"/>
                      </a:endParaRPr>
                    </a:p>
                    <a:p>
                      <a:pPr algn="l" fontAlgn="t"/>
                      <a:r>
                        <a:rPr lang="en-IN" sz="800" u="none" strike="noStrike" dirty="0">
                          <a:effectLst/>
                        </a:rPr>
                        <a:t>Quoted Rate in Words</a:t>
                      </a:r>
                      <a:endParaRPr lang="en-IN" sz="800" b="1" i="0" u="none" strike="noStrike" dirty="0">
                        <a:solidFill>
                          <a:srgbClr val="000000"/>
                        </a:solidFill>
                        <a:effectLst/>
                        <a:latin typeface="Arial"/>
                      </a:endParaRPr>
                    </a:p>
                    <a:p>
                      <a:pPr algn="l" fontAlgn="t"/>
                      <a:r>
                        <a:rPr lang="en-IN" sz="800" u="none" strike="noStrike" dirty="0">
                          <a:effectLst/>
                        </a:rPr>
                        <a:t> </a:t>
                      </a:r>
                      <a:endParaRPr lang="en-IN" sz="800" b="1" i="0" u="none" strike="noStrike" dirty="0">
                        <a:solidFill>
                          <a:srgbClr val="000000"/>
                        </a:solidFill>
                        <a:effectLst/>
                        <a:latin typeface="Arial"/>
                      </a:endParaRPr>
                    </a:p>
                  </a:txBody>
                  <a:tcPr marL="0" marR="0" marT="0" marB="0"/>
                </a:tc>
                <a:tc rowSpan="2" hMerge="1">
                  <a:txBody>
                    <a:bodyPr/>
                    <a:lstStyle/>
                    <a:p>
                      <a:pPr algn="l" fontAlgn="t"/>
                      <a:endParaRPr lang="en-IN" sz="900" b="1"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0" i="0" u="none" strike="noStrike">
                        <a:solidFill>
                          <a:srgbClr val="000000"/>
                        </a:solidFill>
                        <a:effectLst/>
                        <a:latin typeface="Arial"/>
                      </a:endParaRPr>
                    </a:p>
                  </a:txBody>
                  <a:tcPr marL="0" marR="0" marT="0" marB="0"/>
                </a:tc>
                <a:tc>
                  <a:txBody>
                    <a:bodyPr/>
                    <a:lstStyle/>
                    <a:p>
                      <a:pPr algn="ctr" fontAlgn="t"/>
                      <a:r>
                        <a:rPr lang="en-IN" sz="800" u="none" strike="noStrike">
                          <a:effectLst/>
                        </a:rPr>
                        <a:t> </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 </a:t>
                      </a:r>
                      <a:endParaRPr lang="en-IN" sz="800" b="1" i="0" u="none" strike="noStrike">
                        <a:solidFill>
                          <a:srgbClr val="FF0000"/>
                        </a:solidFill>
                        <a:effectLst/>
                        <a:latin typeface="Arial"/>
                      </a:endParaRPr>
                    </a:p>
                  </a:txBody>
                  <a:tcPr marL="0" marR="0" marT="0" marB="0"/>
                </a:tc>
                <a:tc>
                  <a:txBody>
                    <a:bodyPr/>
                    <a:lstStyle/>
                    <a:p>
                      <a:pPr algn="l" fontAlgn="t"/>
                      <a:r>
                        <a:rPr lang="en-IN" sz="800" u="none" strike="noStrike">
                          <a:effectLst/>
                        </a:rPr>
                        <a:t> </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 </a:t>
                      </a:r>
                      <a:endParaRPr lang="en-IN" sz="800" b="0" i="0" u="none" strike="noStrike">
                        <a:solidFill>
                          <a:srgbClr val="000000"/>
                        </a:solidFill>
                        <a:effectLst/>
                        <a:latin typeface="Arial"/>
                      </a:endParaRPr>
                    </a:p>
                  </a:txBody>
                  <a:tcPr marL="0" marR="0" marT="0" marB="0"/>
                </a:tc>
                <a:tc>
                  <a:txBody>
                    <a:bodyPr/>
                    <a:lstStyle/>
                    <a:p>
                      <a:pPr algn="l" fontAlgn="t"/>
                      <a:r>
                        <a:rPr lang="en-IN" sz="800" u="none" strike="noStrike">
                          <a:effectLst/>
                        </a:rPr>
                        <a:t> </a:t>
                      </a:r>
                      <a:endParaRPr lang="en-IN" sz="800" b="0" i="0" u="none" strike="noStrike">
                        <a:solidFill>
                          <a:srgbClr val="00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FF0000"/>
                        </a:solidFill>
                        <a:effectLst/>
                        <a:latin typeface="Arial"/>
                      </a:endParaRPr>
                    </a:p>
                  </a:txBody>
                  <a:tcPr marL="0" marR="0" marT="0" marB="0"/>
                </a:tc>
                <a:tc>
                  <a:txBody>
                    <a:bodyPr/>
                    <a:lstStyle/>
                    <a:p>
                      <a:pPr algn="r" fontAlgn="t"/>
                      <a:r>
                        <a:rPr lang="en-IN" sz="800" u="none" strike="noStrike">
                          <a:effectLst/>
                        </a:rPr>
                        <a:t>0.00</a:t>
                      </a:r>
                      <a:endParaRPr lang="en-IN" sz="800" b="1" i="0" u="none" strike="noStrike">
                        <a:solidFill>
                          <a:srgbClr val="FF0000"/>
                        </a:solidFill>
                        <a:effectLst/>
                        <a:latin typeface="Arial"/>
                      </a:endParaRPr>
                    </a:p>
                  </a:txBody>
                  <a:tcPr marL="0" marR="0" marT="0" marB="0"/>
                </a:tc>
                <a:tc>
                  <a:txBody>
                    <a:bodyPr/>
                    <a:lstStyle/>
                    <a:p>
                      <a:pPr algn="l" fontAlgn="t"/>
                      <a:r>
                        <a:rPr lang="en-IN" sz="800" u="none" strike="noStrike" dirty="0">
                          <a:effectLst/>
                        </a:rPr>
                        <a:t> Zero Only</a:t>
                      </a:r>
                      <a:endParaRPr lang="en-IN" sz="800" b="0" i="0" u="none" strike="noStrike" dirty="0">
                        <a:solidFill>
                          <a:srgbClr val="000000"/>
                        </a:solidFill>
                        <a:effectLst/>
                        <a:latin typeface="Arial"/>
                      </a:endParaRPr>
                    </a:p>
                  </a:txBody>
                  <a:tcPr marL="0" marR="0" marT="0" marB="0"/>
                </a:tc>
              </a:tr>
              <a:tr h="103113">
                <a:tc gridSpan="2" vMerge="1">
                  <a:txBody>
                    <a:bodyPr/>
                    <a:lstStyle/>
                    <a:p>
                      <a:pPr algn="l" fontAlgn="t"/>
                      <a:endParaRPr lang="en-IN" sz="900" b="1" i="0" u="none" strike="noStrike" dirty="0">
                        <a:solidFill>
                          <a:srgbClr val="000000"/>
                        </a:solidFill>
                        <a:effectLst/>
                        <a:latin typeface="Arial"/>
                      </a:endParaRPr>
                    </a:p>
                  </a:txBody>
                  <a:tcPr marL="0" marR="0" marT="0" marB="0"/>
                </a:tc>
                <a:tc hMerge="1" vMerge="1">
                  <a:txBody>
                    <a:bodyPr/>
                    <a:lstStyle/>
                    <a:p>
                      <a:pPr algn="l" fontAlgn="t"/>
                      <a:endParaRPr lang="en-IN" sz="900" b="1" i="0" u="none" strike="noStrike" dirty="0">
                        <a:solidFill>
                          <a:srgbClr val="000000"/>
                        </a:solidFill>
                        <a:effectLst/>
                        <a:latin typeface="Arial"/>
                      </a:endParaRPr>
                    </a:p>
                  </a:txBody>
                  <a:tcPr marL="0" marR="0" marT="0" marB="0"/>
                </a:tc>
                <a:tc gridSpan="10">
                  <a:txBody>
                    <a:bodyPr/>
                    <a:lstStyle/>
                    <a:p>
                      <a:pPr algn="ctr" fontAlgn="t"/>
                      <a:r>
                        <a:rPr lang="en-IN" sz="800" u="none" strike="noStrike" dirty="0">
                          <a:effectLst/>
                        </a:rPr>
                        <a:t> Zero Only</a:t>
                      </a:r>
                      <a:endParaRPr lang="en-IN" sz="800" b="1" i="0" u="none" strike="noStrike" dirty="0">
                        <a:solidFill>
                          <a:srgbClr val="000000"/>
                        </a:solidFill>
                        <a:effectLst/>
                        <a:latin typeface="Arial"/>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grpSp>
        <p:nvGrpSpPr>
          <p:cNvPr id="4" name="Group 3"/>
          <p:cNvGrpSpPr/>
          <p:nvPr/>
        </p:nvGrpSpPr>
        <p:grpSpPr>
          <a:xfrm>
            <a:off x="414755" y="80545"/>
            <a:ext cx="3122613" cy="295275"/>
            <a:chOff x="0" y="0"/>
            <a:chExt cx="3122405" cy="295434"/>
          </a:xfrm>
        </p:grpSpPr>
        <p:sp>
          <p:nvSpPr>
            <p:cNvPr id="5" name="Round Diagonal Corner Rectangle 4"/>
            <p:cNvSpPr/>
            <p:nvPr/>
          </p:nvSpPr>
          <p:spPr>
            <a:xfrm>
              <a:off x="0" y="0"/>
              <a:ext cx="899154" cy="295434"/>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NL" sz="1100" b="1" dirty="0"/>
                <a:t>Validate</a:t>
              </a:r>
            </a:p>
          </p:txBody>
        </p:sp>
        <p:sp>
          <p:nvSpPr>
            <p:cNvPr id="6" name="Round Diagonal Corner Rectangle 5"/>
            <p:cNvSpPr/>
            <p:nvPr/>
          </p:nvSpPr>
          <p:spPr>
            <a:xfrm>
              <a:off x="1133181" y="7775"/>
              <a:ext cx="886837" cy="287659"/>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NL" sz="1100" b="1"/>
                <a:t>Print</a:t>
              </a:r>
            </a:p>
          </p:txBody>
        </p:sp>
        <p:sp>
          <p:nvSpPr>
            <p:cNvPr id="7" name="Round Diagonal Corner Rectangle 6"/>
            <p:cNvSpPr/>
            <p:nvPr/>
          </p:nvSpPr>
          <p:spPr>
            <a:xfrm>
              <a:off x="2223251" y="0"/>
              <a:ext cx="899154" cy="295434"/>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nl-NL" sz="1100" b="1"/>
                <a:t>Help</a:t>
              </a:r>
            </a:p>
          </p:txBody>
        </p:sp>
      </p:grpSp>
    </p:spTree>
    <p:extLst>
      <p:ext uri="{BB962C8B-B14F-4D97-AF65-F5344CB8AC3E}">
        <p14:creationId xmlns:p14="http://schemas.microsoft.com/office/powerpoint/2010/main" val="2711893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039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0" y="418263"/>
            <a:ext cx="10933350" cy="387798"/>
          </a:xfrm>
        </p:spPr>
        <p:txBody>
          <a:bodyPr/>
          <a:lstStyle/>
          <a:p>
            <a:r>
              <a:rPr lang="en-IN" sz="2800" b="1" dirty="0"/>
              <a:t>e</a:t>
            </a:r>
            <a:r>
              <a:rPr lang="en-IN" sz="2800" b="1" dirty="0" smtClean="0"/>
              <a:t>-Procurement – NIC Services for increasing Transparency  </a:t>
            </a:r>
            <a:endParaRPr lang="en-IN" sz="2800" b="1" dirty="0"/>
          </a:p>
        </p:txBody>
      </p:sp>
      <p:sp>
        <p:nvSpPr>
          <p:cNvPr id="3" name="Content Placeholder 2"/>
          <p:cNvSpPr>
            <a:spLocks noGrp="1"/>
          </p:cNvSpPr>
          <p:nvPr>
            <p:ph idx="1"/>
          </p:nvPr>
        </p:nvSpPr>
        <p:spPr>
          <a:xfrm>
            <a:off x="569842" y="914400"/>
            <a:ext cx="10933350" cy="5606716"/>
          </a:xfrm>
        </p:spPr>
        <p:txBody>
          <a:bodyPr/>
          <a:lstStyle/>
          <a:p>
            <a:pPr marL="285750" indent="-285750" algn="just">
              <a:buFont typeface="Wingdings" panose="05000000000000000000" pitchFamily="2" charset="2"/>
              <a:buChar char="Ø"/>
              <a:defRPr/>
            </a:pPr>
            <a:r>
              <a:rPr lang="en-IN" sz="1700" b="1" dirty="0">
                <a:solidFill>
                  <a:srgbClr val="FF0000"/>
                </a:solidFill>
                <a:latin typeface="+mj-lt"/>
                <a:cs typeface="Arial" pitchFamily="34" charset="0"/>
              </a:rPr>
              <a:t>The factors driving the adoption of e-</a:t>
            </a:r>
            <a:r>
              <a:rPr lang="en-IN" sz="1700" b="1" dirty="0" err="1">
                <a:solidFill>
                  <a:srgbClr val="FF0000"/>
                </a:solidFill>
                <a:latin typeface="+mj-lt"/>
                <a:cs typeface="Arial" pitchFamily="34" charset="0"/>
              </a:rPr>
              <a:t>Procuremnt</a:t>
            </a:r>
            <a:r>
              <a:rPr lang="en-IN" sz="1700" b="1" dirty="0">
                <a:solidFill>
                  <a:srgbClr val="FF0000"/>
                </a:solidFill>
                <a:latin typeface="+mj-lt"/>
                <a:cs typeface="Arial" pitchFamily="34" charset="0"/>
              </a:rPr>
              <a:t> are:</a:t>
            </a:r>
          </a:p>
          <a:p>
            <a:pPr marL="1422638" lvl="1" indent="-285750" algn="just">
              <a:buFont typeface="Wingdings" panose="05000000000000000000" pitchFamily="2" charset="2"/>
              <a:buChar char="Ø"/>
              <a:defRPr/>
            </a:pPr>
            <a:r>
              <a:rPr lang="en-IN" sz="1700" b="1" dirty="0">
                <a:solidFill>
                  <a:srgbClr val="FF0000"/>
                </a:solidFill>
                <a:latin typeface="+mj-lt"/>
                <a:cs typeface="Arial" pitchFamily="34" charset="0"/>
              </a:rPr>
              <a:t>Reduced purchasing cost and improved efficiency</a:t>
            </a:r>
          </a:p>
          <a:p>
            <a:pPr marL="1422638" lvl="1" indent="-285750" algn="just">
              <a:buFont typeface="Wingdings" panose="05000000000000000000" pitchFamily="2" charset="2"/>
              <a:buChar char="Ø"/>
              <a:defRPr/>
            </a:pPr>
            <a:r>
              <a:rPr lang="en-IN" sz="1700" b="1" dirty="0">
                <a:solidFill>
                  <a:srgbClr val="FF0000"/>
                </a:solidFill>
                <a:latin typeface="+mj-lt"/>
                <a:cs typeface="Arial" pitchFamily="34" charset="0"/>
              </a:rPr>
              <a:t>Standardized purchasing processes across the organization</a:t>
            </a:r>
          </a:p>
          <a:p>
            <a:pPr marL="1422638" lvl="1" indent="-285750" algn="just">
              <a:buFont typeface="Wingdings" panose="05000000000000000000" pitchFamily="2" charset="2"/>
              <a:buChar char="Ø"/>
              <a:defRPr/>
            </a:pPr>
            <a:r>
              <a:rPr lang="en-IN" sz="1700" b="1" dirty="0">
                <a:solidFill>
                  <a:srgbClr val="FF0000"/>
                </a:solidFill>
                <a:latin typeface="+mj-lt"/>
                <a:cs typeface="Arial" pitchFamily="34" charset="0"/>
              </a:rPr>
              <a:t>Reduced administrative costs with better effectiveness</a:t>
            </a:r>
          </a:p>
          <a:p>
            <a:pPr marL="1422638" lvl="1" indent="-285750" algn="just">
              <a:buFont typeface="Wingdings" panose="05000000000000000000" pitchFamily="2" charset="2"/>
              <a:buChar char="Ø"/>
              <a:defRPr/>
            </a:pPr>
            <a:r>
              <a:rPr lang="en-IN" sz="1700" b="1" dirty="0">
                <a:solidFill>
                  <a:srgbClr val="FF0000"/>
                </a:solidFill>
                <a:latin typeface="+mj-lt"/>
                <a:cs typeface="Arial" pitchFamily="34" charset="0"/>
              </a:rPr>
              <a:t>Significant reduction in the procurement cycle</a:t>
            </a:r>
          </a:p>
          <a:p>
            <a:pPr marL="1422638" lvl="1" indent="-285750" algn="just">
              <a:buFont typeface="Wingdings" panose="05000000000000000000" pitchFamily="2" charset="2"/>
              <a:buChar char="Ø"/>
              <a:defRPr/>
            </a:pPr>
            <a:r>
              <a:rPr lang="en-IN" sz="1700" b="1" dirty="0">
                <a:solidFill>
                  <a:srgbClr val="FF0000"/>
                </a:solidFill>
                <a:latin typeface="+mj-lt"/>
                <a:cs typeface="Arial" pitchFamily="34" charset="0"/>
              </a:rPr>
              <a:t>Reduced discretion</a:t>
            </a:r>
          </a:p>
          <a:p>
            <a:pPr marL="285750" indent="-285750" algn="just">
              <a:buFont typeface="Wingdings" panose="05000000000000000000" pitchFamily="2" charset="2"/>
              <a:buChar char="Ø"/>
              <a:defRPr/>
            </a:pPr>
            <a:r>
              <a:rPr lang="en-IN" sz="1700" b="1" dirty="0">
                <a:solidFill>
                  <a:schemeClr val="bg2">
                    <a:lumMod val="25000"/>
                  </a:schemeClr>
                </a:solidFill>
                <a:latin typeface="+mj-lt"/>
                <a:cs typeface="Arial" pitchFamily="34" charset="0"/>
              </a:rPr>
              <a:t>At the same time the inhibitors to adoption are:</a:t>
            </a:r>
          </a:p>
          <a:p>
            <a:pPr marL="1422638" lvl="1" indent="-285750" algn="just">
              <a:buFont typeface="Wingdings" panose="05000000000000000000" pitchFamily="2" charset="2"/>
              <a:buChar char="Ø"/>
              <a:defRPr/>
            </a:pPr>
            <a:r>
              <a:rPr lang="en-IN" sz="1700" b="1" dirty="0">
                <a:solidFill>
                  <a:schemeClr val="bg2">
                    <a:lumMod val="25000"/>
                  </a:schemeClr>
                </a:solidFill>
                <a:latin typeface="+mj-lt"/>
                <a:cs typeface="Arial" pitchFamily="34" charset="0"/>
              </a:rPr>
              <a:t>Lack of supplier readiness</a:t>
            </a:r>
          </a:p>
          <a:p>
            <a:pPr marL="1422638" lvl="1" indent="-285750" algn="just">
              <a:buFont typeface="Wingdings" panose="05000000000000000000" pitchFamily="2" charset="2"/>
              <a:buChar char="Ø"/>
              <a:defRPr/>
            </a:pPr>
            <a:r>
              <a:rPr lang="en-IN" sz="1700" b="1" dirty="0">
                <a:solidFill>
                  <a:schemeClr val="bg2">
                    <a:lumMod val="25000"/>
                  </a:schemeClr>
                </a:solidFill>
                <a:latin typeface="+mj-lt"/>
                <a:cs typeface="Arial" pitchFamily="34" charset="0"/>
              </a:rPr>
              <a:t>System integration issues (compatibility and interoperability)</a:t>
            </a:r>
          </a:p>
          <a:p>
            <a:pPr marL="1422638" lvl="1" indent="-285750" algn="just">
              <a:buFont typeface="Wingdings" panose="05000000000000000000" pitchFamily="2" charset="2"/>
              <a:buChar char="Ø"/>
              <a:defRPr/>
            </a:pPr>
            <a:r>
              <a:rPr lang="en-IN" sz="1700" b="1" dirty="0">
                <a:solidFill>
                  <a:schemeClr val="bg2">
                    <a:lumMod val="25000"/>
                  </a:schemeClr>
                </a:solidFill>
                <a:latin typeface="+mj-lt"/>
                <a:cs typeface="Arial" pitchFamily="34" charset="0"/>
              </a:rPr>
              <a:t>Confidence on the system (Security, Functionality and Performance)</a:t>
            </a:r>
          </a:p>
          <a:p>
            <a:pPr marL="1422638" lvl="1" indent="-285750" algn="just">
              <a:buFont typeface="Wingdings" panose="05000000000000000000" pitchFamily="2" charset="2"/>
              <a:buChar char="Ø"/>
              <a:defRPr/>
            </a:pPr>
            <a:r>
              <a:rPr lang="en-IN" sz="1700" b="1" dirty="0">
                <a:solidFill>
                  <a:schemeClr val="bg2">
                    <a:lumMod val="25000"/>
                  </a:schemeClr>
                </a:solidFill>
                <a:latin typeface="+mj-lt"/>
                <a:cs typeface="Arial" pitchFamily="34" charset="0"/>
              </a:rPr>
              <a:t>Insufficient skilled staff</a:t>
            </a:r>
          </a:p>
          <a:p>
            <a:pPr marL="285750" indent="-285750" algn="just">
              <a:buFont typeface="Wingdings" panose="05000000000000000000" pitchFamily="2" charset="2"/>
              <a:buChar char="Ø"/>
              <a:defRPr/>
            </a:pPr>
            <a:r>
              <a:rPr lang="en-IN" sz="1700" b="1" dirty="0">
                <a:solidFill>
                  <a:srgbClr val="000099"/>
                </a:solidFill>
                <a:latin typeface="+mj-lt"/>
                <a:cs typeface="Arial" pitchFamily="34" charset="0"/>
              </a:rPr>
              <a:t>e-Procurement  involves a set of technology solution which concentrate on different key areas of procurement such as</a:t>
            </a:r>
          </a:p>
          <a:p>
            <a:pPr marL="1422638" lvl="1" indent="-285750" algn="just">
              <a:buFont typeface="Wingdings" panose="05000000000000000000" pitchFamily="2" charset="2"/>
              <a:buChar char="Ø"/>
              <a:defRPr/>
            </a:pPr>
            <a:r>
              <a:rPr lang="en-IN" sz="1700" b="1" dirty="0">
                <a:solidFill>
                  <a:srgbClr val="000099"/>
                </a:solidFill>
                <a:latin typeface="+mj-lt"/>
                <a:cs typeface="Arial" pitchFamily="34" charset="0"/>
              </a:rPr>
              <a:t>e‐Tendering,</a:t>
            </a:r>
          </a:p>
          <a:p>
            <a:pPr marL="1422638" lvl="1" indent="-285750" algn="just">
              <a:buFont typeface="Wingdings" panose="05000000000000000000" pitchFamily="2" charset="2"/>
              <a:buChar char="Ø"/>
              <a:defRPr/>
            </a:pPr>
            <a:r>
              <a:rPr lang="en-IN" sz="1700" b="1" dirty="0">
                <a:solidFill>
                  <a:srgbClr val="000099"/>
                </a:solidFill>
                <a:latin typeface="+mj-lt"/>
                <a:cs typeface="Arial" pitchFamily="34" charset="0"/>
              </a:rPr>
              <a:t>e‐Auction or Reverse Auction,</a:t>
            </a:r>
          </a:p>
          <a:p>
            <a:pPr marL="1422638" lvl="1" indent="-285750" algn="just">
              <a:buFont typeface="Wingdings" panose="05000000000000000000" pitchFamily="2" charset="2"/>
              <a:buChar char="Ø"/>
              <a:defRPr/>
            </a:pPr>
            <a:r>
              <a:rPr lang="en-IN" sz="1700" b="1" dirty="0">
                <a:solidFill>
                  <a:srgbClr val="000099"/>
                </a:solidFill>
                <a:latin typeface="+mj-lt"/>
                <a:cs typeface="Arial" pitchFamily="34" charset="0"/>
              </a:rPr>
              <a:t>e‐Catalogue/Purchasing,</a:t>
            </a:r>
          </a:p>
          <a:p>
            <a:pPr marL="1422638" lvl="1" indent="-285750" algn="just">
              <a:buFont typeface="Wingdings" panose="05000000000000000000" pitchFamily="2" charset="2"/>
              <a:buChar char="Ø"/>
              <a:defRPr/>
            </a:pPr>
            <a:r>
              <a:rPr lang="en-IN" sz="1700" b="1" dirty="0">
                <a:solidFill>
                  <a:srgbClr val="000099"/>
                </a:solidFill>
                <a:latin typeface="+mj-lt"/>
                <a:cs typeface="Arial" pitchFamily="34" charset="0"/>
              </a:rPr>
              <a:t>E-Market Place,</a:t>
            </a:r>
          </a:p>
          <a:p>
            <a:pPr marL="1422638" lvl="1" indent="-285750" algn="just">
              <a:buFont typeface="Wingdings" panose="05000000000000000000" pitchFamily="2" charset="2"/>
              <a:buChar char="Ø"/>
              <a:defRPr/>
            </a:pPr>
            <a:r>
              <a:rPr lang="en-IN" sz="1700" b="1" dirty="0">
                <a:solidFill>
                  <a:srgbClr val="000099"/>
                </a:solidFill>
                <a:latin typeface="+mj-lt"/>
                <a:cs typeface="Arial" pitchFamily="34" charset="0"/>
              </a:rPr>
              <a:t>e‐</a:t>
            </a:r>
            <a:r>
              <a:rPr lang="en-IN" sz="1700" b="1" dirty="0" err="1">
                <a:solidFill>
                  <a:srgbClr val="000099"/>
                </a:solidFill>
                <a:latin typeface="+mj-lt"/>
                <a:cs typeface="Arial" pitchFamily="34" charset="0"/>
              </a:rPr>
              <a:t>Invocing</a:t>
            </a:r>
            <a:r>
              <a:rPr lang="en-IN" sz="1700" b="1" dirty="0">
                <a:solidFill>
                  <a:srgbClr val="000099"/>
                </a:solidFill>
                <a:latin typeface="+mj-lt"/>
                <a:cs typeface="Arial" pitchFamily="34" charset="0"/>
              </a:rPr>
              <a:t> etc.,.</a:t>
            </a:r>
          </a:p>
          <a:p>
            <a:pPr marL="171450" indent="-171450">
              <a:buFont typeface="Wingdings" panose="05000000000000000000" pitchFamily="2" charset="2"/>
              <a:buChar char="Ø"/>
            </a:pPr>
            <a:endParaRPr lang="en-IN" dirty="0">
              <a:latin typeface="+mj-lt"/>
            </a:endParaRPr>
          </a:p>
        </p:txBody>
      </p:sp>
    </p:spTree>
    <p:extLst>
      <p:ext uri="{BB962C8B-B14F-4D97-AF65-F5344CB8AC3E}">
        <p14:creationId xmlns:p14="http://schemas.microsoft.com/office/powerpoint/2010/main" val="147599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12622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79" name="think-cell Slide" r:id="rId31" imgW="270" imgH="270" progId="TCLayout.ActiveDocument.1">
                  <p:embed/>
                </p:oleObj>
              </mc:Choice>
              <mc:Fallback>
                <p:oleObj name="think-cell Slide" r:id="rId31" imgW="270" imgH="270"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b="1"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125506" y="192494"/>
            <a:ext cx="11069545" cy="1107996"/>
          </a:xfrm>
        </p:spPr>
        <p:txBody>
          <a:bodyPr/>
          <a:lstStyle/>
          <a:p>
            <a:pPr algn="just"/>
            <a:r>
              <a:rPr lang="en-IN" sz="2000" b="1" dirty="0" smtClean="0"/>
              <a:t>Jawaharlal Nehru Port Trust (JNPT) </a:t>
            </a:r>
            <a:r>
              <a:rPr lang="en-IN" sz="2000" b="1" dirty="0"/>
              <a:t>is the biggest container handling Port in India, handling around 55% of total container handled by all Major Ports in India. In its coveted role as the Hub Port on the Western Coast of India, JNP is ranked among top 35 Container Ports in the </a:t>
            </a:r>
            <a:r>
              <a:rPr lang="en-IN" sz="2000" b="1" dirty="0" smtClean="0"/>
              <a:t>World</a:t>
            </a:r>
            <a:endParaRPr lang="en-US" sz="2000" b="1" dirty="0"/>
          </a:p>
        </p:txBody>
      </p:sp>
      <p:sp>
        <p:nvSpPr>
          <p:cNvPr id="6" name="TextBox 5"/>
          <p:cNvSpPr txBox="1"/>
          <p:nvPr/>
        </p:nvSpPr>
        <p:spPr>
          <a:xfrm>
            <a:off x="629999" y="1344706"/>
            <a:ext cx="4806534" cy="894849"/>
          </a:xfrm>
          <a:prstGeom prst="rect">
            <a:avLst/>
          </a:prstGeom>
          <a:noFill/>
          <a:ln cap="rnd">
            <a:noFill/>
          </a:ln>
          <a:extLst/>
        </p:spPr>
        <p:txBody>
          <a:bodyPr vert="horz" wrap="square" lIns="0" tIns="0" rIns="0" bIns="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2400">
                <a:solidFill>
                  <a:srgbClr val="002060">
                    <a:lumMod val="100000"/>
                  </a:srgbClr>
                </a:solidFill>
                <a:latin typeface="Trebuchet MS" panose="020B0603020202020204" pitchFamily="34" charset="0"/>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lnSpc>
                <a:spcPct val="90000"/>
              </a:lnSpc>
              <a:spcBef>
                <a:spcPct val="0"/>
              </a:spcBef>
            </a:pPr>
            <a:r>
              <a:rPr lang="en-US" sz="2000" b="1" dirty="0" smtClean="0">
                <a:solidFill>
                  <a:schemeClr val="tx2"/>
                </a:solidFill>
                <a:latin typeface="+mj-lt"/>
                <a:ea typeface="+mj-ea"/>
                <a:cs typeface="+mj-cs"/>
                <a:sym typeface="Trebuchet MS" panose="020B0603020202020204" pitchFamily="34" charset="0"/>
              </a:rPr>
              <a:t>650+ </a:t>
            </a:r>
            <a:r>
              <a:rPr lang="en-US" sz="2000" b="1" dirty="0" smtClean="0">
                <a:solidFill>
                  <a:schemeClr val="tx2"/>
                </a:solidFill>
                <a:latin typeface="+mj-lt"/>
                <a:ea typeface="+mj-ea"/>
                <a:cs typeface="+mj-cs"/>
                <a:sym typeface="Trebuchet MS" panose="020B0603020202020204" pitchFamily="34" charset="0"/>
              </a:rPr>
              <a:t>tenders </a:t>
            </a:r>
            <a:r>
              <a:rPr lang="en-US" sz="2000" b="1" dirty="0">
                <a:solidFill>
                  <a:schemeClr val="tx2"/>
                </a:solidFill>
                <a:sym typeface="Trebuchet MS" panose="020B0603020202020204" pitchFamily="34" charset="0"/>
              </a:rPr>
              <a:t>worth </a:t>
            </a:r>
            <a:r>
              <a:rPr lang="en-US" sz="2000" b="1" dirty="0" err="1">
                <a:solidFill>
                  <a:schemeClr val="tx2"/>
                </a:solidFill>
                <a:sym typeface="Trebuchet MS" panose="020B0603020202020204" pitchFamily="34" charset="0"/>
              </a:rPr>
              <a:t>Rs</a:t>
            </a:r>
            <a:r>
              <a:rPr lang="en-US" sz="2000" b="1" dirty="0">
                <a:solidFill>
                  <a:schemeClr val="tx2"/>
                </a:solidFill>
                <a:sym typeface="Trebuchet MS" panose="020B0603020202020204" pitchFamily="34" charset="0"/>
              </a:rPr>
              <a:t> 3700 </a:t>
            </a:r>
            <a:r>
              <a:rPr lang="en-US" sz="2000" b="1" dirty="0" smtClean="0">
                <a:solidFill>
                  <a:schemeClr val="tx2"/>
                </a:solidFill>
                <a:sym typeface="Trebuchet MS" panose="020B0603020202020204" pitchFamily="34" charset="0"/>
              </a:rPr>
              <a:t>Cr </a:t>
            </a:r>
            <a:r>
              <a:rPr lang="en-US" sz="2000" b="1" dirty="0" smtClean="0">
                <a:solidFill>
                  <a:schemeClr val="tx2"/>
                </a:solidFill>
                <a:latin typeface="+mj-lt"/>
                <a:ea typeface="+mj-ea"/>
                <a:cs typeface="+mj-cs"/>
                <a:sym typeface="Trebuchet MS" panose="020B0603020202020204" pitchFamily="34" charset="0"/>
              </a:rPr>
              <a:t> </a:t>
            </a:r>
            <a:r>
              <a:rPr lang="en-US" sz="2000" b="1" dirty="0" smtClean="0">
                <a:solidFill>
                  <a:schemeClr val="tx2"/>
                </a:solidFill>
                <a:latin typeface="+mj-lt"/>
                <a:ea typeface="+mj-ea"/>
                <a:cs typeface="+mj-cs"/>
                <a:sym typeface="Trebuchet MS" panose="020B0603020202020204" pitchFamily="34" charset="0"/>
              </a:rPr>
              <a:t>executed at JNPT through online </a:t>
            </a:r>
            <a:r>
              <a:rPr lang="en-US" sz="2000" b="1" dirty="0" smtClean="0">
                <a:solidFill>
                  <a:schemeClr val="tx2"/>
                </a:solidFill>
                <a:latin typeface="+mj-lt"/>
                <a:ea typeface="+mj-ea"/>
                <a:cs typeface="+mj-cs"/>
                <a:sym typeface="Trebuchet MS" panose="020B0603020202020204" pitchFamily="34" charset="0"/>
              </a:rPr>
              <a:t>tendering</a:t>
            </a:r>
            <a:endParaRPr lang="en-US" sz="2000" b="1" dirty="0">
              <a:solidFill>
                <a:schemeClr val="tx2"/>
              </a:solidFill>
              <a:latin typeface="+mj-lt"/>
              <a:ea typeface="+mj-ea"/>
              <a:cs typeface="+mj-cs"/>
              <a:sym typeface="Trebuchet MS" panose="020B0603020202020204" pitchFamily="34" charset="0"/>
            </a:endParaRPr>
          </a:p>
        </p:txBody>
      </p:sp>
      <p:sp>
        <p:nvSpPr>
          <p:cNvPr id="7" name="TextBox 6"/>
          <p:cNvSpPr txBox="1"/>
          <p:nvPr/>
        </p:nvSpPr>
        <p:spPr>
          <a:xfrm>
            <a:off x="6309141" y="1706151"/>
            <a:ext cx="4806534" cy="512618"/>
          </a:xfrm>
          <a:prstGeom prst="rect">
            <a:avLst/>
          </a:prstGeom>
          <a:noFill/>
          <a:ln cap="rnd">
            <a:noFill/>
          </a:ln>
          <a:extLst/>
        </p:spPr>
        <p:txBody>
          <a:bodyPr vert="horz" wrap="square" lIns="0" tIns="0" rIns="0" bIns="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2400">
                <a:solidFill>
                  <a:srgbClr val="002060">
                    <a:lumMod val="100000"/>
                  </a:srgbClr>
                </a:solidFill>
                <a:latin typeface="Trebuchet MS" panose="020B0603020202020204" pitchFamily="34" charset="0"/>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lnSpc>
                <a:spcPct val="90000"/>
              </a:lnSpc>
              <a:spcBef>
                <a:spcPct val="0"/>
              </a:spcBef>
            </a:pPr>
            <a:r>
              <a:rPr lang="en-US" sz="2000" b="1" dirty="0" smtClean="0">
                <a:solidFill>
                  <a:schemeClr val="tx2"/>
                </a:solidFill>
                <a:latin typeface="+mj-lt"/>
                <a:ea typeface="+mj-ea"/>
                <a:cs typeface="+mj-cs"/>
                <a:sym typeface="Trebuchet MS" panose="020B0603020202020204" pitchFamily="34" charset="0"/>
              </a:rPr>
              <a:t>E-procurement implemented for all tenders of </a:t>
            </a:r>
            <a:r>
              <a:rPr lang="en-US" sz="2000" b="1" dirty="0" err="1" smtClean="0">
                <a:solidFill>
                  <a:schemeClr val="tx2"/>
                </a:solidFill>
                <a:latin typeface="+mj-lt"/>
                <a:ea typeface="+mj-ea"/>
                <a:cs typeface="+mj-cs"/>
                <a:sym typeface="Trebuchet MS" panose="020B0603020202020204" pitchFamily="34" charset="0"/>
              </a:rPr>
              <a:t>JNPT</a:t>
            </a:r>
            <a:endParaRPr lang="en-US" sz="2000" b="1" dirty="0">
              <a:solidFill>
                <a:schemeClr val="tx2"/>
              </a:solidFill>
              <a:latin typeface="+mj-lt"/>
              <a:ea typeface="+mj-ea"/>
              <a:cs typeface="+mj-cs"/>
              <a:sym typeface="Trebuchet MS" panose="020B0603020202020204" pitchFamily="34" charset="0"/>
            </a:endParaRPr>
          </a:p>
        </p:txBody>
      </p:sp>
      <p:cxnSp>
        <p:nvCxnSpPr>
          <p:cNvPr id="14" name="Straight Connector 13"/>
          <p:cNvCxnSpPr/>
          <p:nvPr>
            <p:custDataLst>
              <p:tags r:id="rId4"/>
            </p:custDataLst>
          </p:nvPr>
        </p:nvCxnSpPr>
        <p:spPr bwMode="gray">
          <a:xfrm>
            <a:off x="2706689" y="4105275"/>
            <a:ext cx="309563" cy="0"/>
          </a:xfrm>
          <a:prstGeom prst="line">
            <a:avLst/>
          </a:prstGeom>
          <a:ln w="3175" cap="rnd" cmpd="sng" algn="ctr">
            <a:solidFill>
              <a:srgbClr val="80808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5"/>
            </p:custDataLst>
          </p:nvPr>
        </p:nvCxnSpPr>
        <p:spPr bwMode="gray">
          <a:xfrm>
            <a:off x="1879601" y="4738688"/>
            <a:ext cx="309563" cy="0"/>
          </a:xfrm>
          <a:prstGeom prst="line">
            <a:avLst/>
          </a:prstGeom>
          <a:ln w="3175" cap="rnd" cmpd="sng" algn="ctr">
            <a:solidFill>
              <a:srgbClr val="80808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bwMode="gray">
          <a:xfrm>
            <a:off x="3535364" y="3462338"/>
            <a:ext cx="309563" cy="0"/>
          </a:xfrm>
          <a:prstGeom prst="line">
            <a:avLst/>
          </a:prstGeom>
          <a:ln w="3175" cap="rnd" cmpd="sng" algn="ctr">
            <a:solidFill>
              <a:srgbClr val="80808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7"/>
            </p:custDataLst>
          </p:nvPr>
        </p:nvCxnSpPr>
        <p:spPr bwMode="gray">
          <a:xfrm>
            <a:off x="4362450" y="2886075"/>
            <a:ext cx="309563" cy="0"/>
          </a:xfrm>
          <a:prstGeom prst="line">
            <a:avLst/>
          </a:prstGeom>
          <a:ln w="3175" cap="rnd" cmpd="sng" algn="ctr">
            <a:solidFill>
              <a:srgbClr val="80808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6" name="Chart 85"/>
          <p:cNvGraphicFramePr/>
          <p:nvPr>
            <p:custDataLst>
              <p:tags r:id="rId8"/>
            </p:custDataLst>
            <p:extLst>
              <p:ext uri="{D42A27DB-BD31-4B8C-83A1-F6EECF244321}">
                <p14:modId xmlns:p14="http://schemas.microsoft.com/office/powerpoint/2010/main" val="288883379"/>
              </p:ext>
            </p:extLst>
          </p:nvPr>
        </p:nvGraphicFramePr>
        <p:xfrm>
          <a:off x="1123950" y="2655888"/>
          <a:ext cx="4305300" cy="2449512"/>
        </p:xfrm>
        <a:graphic>
          <a:graphicData uri="http://schemas.openxmlformats.org/drawingml/2006/chart">
            <c:chart xmlns:c="http://schemas.openxmlformats.org/drawingml/2006/chart" xmlns:r="http://schemas.openxmlformats.org/officeDocument/2006/relationships" r:id="rId33"/>
          </a:graphicData>
        </a:graphic>
      </p:graphicFrame>
      <p:sp>
        <p:nvSpPr>
          <p:cNvPr id="40" name="Text Placeholder 3"/>
          <p:cNvSpPr>
            <a:spLocks noGrp="1"/>
          </p:cNvSpPr>
          <p:nvPr>
            <p:custDataLst>
              <p:tags r:id="rId9"/>
            </p:custDataLst>
          </p:nvPr>
        </p:nvSpPr>
        <p:spPr bwMode="gray">
          <a:xfrm>
            <a:off x="715963" y="4248150"/>
            <a:ext cx="31432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4B3A8CE4-6518-4134-BED7-DF78DD9CABE5}" type="datetime'''''''''2''''''''''''''''''''0''0'''">
              <a:rPr lang="en-US" altLang="en-US" sz="1400" b="1" smtClean="0">
                <a:sym typeface="+mn-lt"/>
              </a:rPr>
              <a:pPr algn="r">
                <a:spcBef>
                  <a:spcPct val="0"/>
                </a:spcBef>
                <a:spcAft>
                  <a:spcPct val="0"/>
                </a:spcAft>
              </a:pPr>
              <a:t>200</a:t>
            </a:fld>
            <a:endParaRPr lang="en-US" sz="1400" b="1" dirty="0">
              <a:sym typeface="+mn-lt"/>
            </a:endParaRPr>
          </a:p>
        </p:txBody>
      </p:sp>
      <p:sp>
        <p:nvSpPr>
          <p:cNvPr id="39" name="Text Placeholder 3"/>
          <p:cNvSpPr>
            <a:spLocks noGrp="1"/>
          </p:cNvSpPr>
          <p:nvPr>
            <p:custDataLst>
              <p:tags r:id="rId10"/>
            </p:custDataLst>
          </p:nvPr>
        </p:nvSpPr>
        <p:spPr bwMode="gray">
          <a:xfrm>
            <a:off x="925513" y="4900613"/>
            <a:ext cx="10477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8184E580-9253-453C-A669-0B5126B9C1F7}" type="datetime'''''''''''''''''''''''''''''''''''''''''0'">
              <a:rPr lang="en-US" altLang="en-US" sz="1400" b="1" smtClean="0">
                <a:sym typeface="+mn-lt"/>
              </a:rPr>
              <a:pPr algn="r">
                <a:spcBef>
                  <a:spcPct val="0"/>
                </a:spcBef>
                <a:spcAft>
                  <a:spcPct val="0"/>
                </a:spcAft>
              </a:pPr>
              <a:t>0</a:t>
            </a:fld>
            <a:endParaRPr lang="en-US" sz="1400" b="1" dirty="0">
              <a:sym typeface="+mn-lt"/>
            </a:endParaRPr>
          </a:p>
        </p:txBody>
      </p:sp>
      <p:sp>
        <p:nvSpPr>
          <p:cNvPr id="41" name="Text Placeholder 3"/>
          <p:cNvSpPr>
            <a:spLocks noGrp="1"/>
          </p:cNvSpPr>
          <p:nvPr>
            <p:custDataLst>
              <p:tags r:id="rId11"/>
            </p:custDataLst>
          </p:nvPr>
        </p:nvSpPr>
        <p:spPr bwMode="gray">
          <a:xfrm>
            <a:off x="715963" y="3595688"/>
            <a:ext cx="31432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34815EAA-A9AB-470D-BE11-9C7F388064CF}" type="datetime'''''''4''0''''''''''''''''''''0'''''''''''''''''''''''''''''''">
              <a:rPr lang="en-US" altLang="en-US" sz="1400" b="1" smtClean="0">
                <a:sym typeface="+mn-lt"/>
              </a:rPr>
              <a:pPr algn="r">
                <a:spcBef>
                  <a:spcPct val="0"/>
                </a:spcBef>
                <a:spcAft>
                  <a:spcPct val="0"/>
                </a:spcAft>
              </a:pPr>
              <a:t>400</a:t>
            </a:fld>
            <a:endParaRPr lang="en-US" sz="1400" b="1" dirty="0">
              <a:sym typeface="+mn-lt"/>
            </a:endParaRPr>
          </a:p>
        </p:txBody>
      </p:sp>
      <p:sp>
        <p:nvSpPr>
          <p:cNvPr id="42" name="Text Placeholder 3"/>
          <p:cNvSpPr>
            <a:spLocks noGrp="1"/>
          </p:cNvSpPr>
          <p:nvPr>
            <p:custDataLst>
              <p:tags r:id="rId12"/>
            </p:custDataLst>
          </p:nvPr>
        </p:nvSpPr>
        <p:spPr bwMode="gray">
          <a:xfrm>
            <a:off x="715963" y="2943225"/>
            <a:ext cx="31432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C86F5814-5FF8-4A35-9C69-07C3EE7DAE74}" type="datetime'''''6''''''''''''''''''''''''''''''0''0'''''">
              <a:rPr lang="en-US" altLang="en-US" sz="1400" b="1" smtClean="0">
                <a:sym typeface="+mn-lt"/>
              </a:rPr>
              <a:pPr algn="r">
                <a:spcBef>
                  <a:spcPct val="0"/>
                </a:spcBef>
                <a:spcAft>
                  <a:spcPct val="0"/>
                </a:spcAft>
              </a:pPr>
              <a:t>600</a:t>
            </a:fld>
            <a:endParaRPr lang="en-US" sz="1400" b="1" dirty="0">
              <a:sym typeface="+mn-lt"/>
            </a:endParaRPr>
          </a:p>
        </p:txBody>
      </p:sp>
      <p:sp>
        <p:nvSpPr>
          <p:cNvPr id="9" name="Text Placeholder 3"/>
          <p:cNvSpPr>
            <a:spLocks noGrp="1"/>
          </p:cNvSpPr>
          <p:nvPr>
            <p:custDataLst>
              <p:tags r:id="rId13"/>
            </p:custDataLst>
          </p:nvPr>
        </p:nvSpPr>
        <p:spPr bwMode="gray">
          <a:xfrm>
            <a:off x="715963" y="2397125"/>
            <a:ext cx="809625"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r>
              <a:rPr lang="en-US" altLang="en-US" sz="1400" b="1" dirty="0" smtClean="0">
                <a:sym typeface="+mn-lt"/>
              </a:rPr>
              <a:t># Tenders</a:t>
            </a:r>
            <a:endParaRPr lang="en-US" sz="1400" b="1" dirty="0">
              <a:sym typeface="+mn-lt"/>
            </a:endParaRPr>
          </a:p>
        </p:txBody>
      </p:sp>
      <p:sp>
        <p:nvSpPr>
          <p:cNvPr id="10" name="Text Placeholder 3"/>
          <p:cNvSpPr>
            <a:spLocks noGrp="1"/>
          </p:cNvSpPr>
          <p:nvPr>
            <p:custDataLst>
              <p:tags r:id="rId14"/>
            </p:custDataLst>
          </p:nvPr>
        </p:nvSpPr>
        <p:spPr bwMode="gray">
          <a:xfrm>
            <a:off x="1266825" y="5140325"/>
            <a:ext cx="7064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7F3994C-CA34-4314-A3AE-F5648B12884D}" type="datetime'''''''2''''01''5-1''''''''''6'''''''''''''''''''">
              <a:rPr lang="en-US" altLang="en-US" sz="1400" b="1" smtClean="0">
                <a:sym typeface="+mn-lt"/>
              </a:rPr>
              <a:pPr algn="ctr">
                <a:spcBef>
                  <a:spcPct val="0"/>
                </a:spcBef>
                <a:spcAft>
                  <a:spcPct val="0"/>
                </a:spcAft>
              </a:pPr>
              <a:t>2015-16</a:t>
            </a:fld>
            <a:endParaRPr lang="en-US" sz="1400" b="1" dirty="0">
              <a:sym typeface="+mn-lt"/>
            </a:endParaRPr>
          </a:p>
        </p:txBody>
      </p:sp>
      <p:sp>
        <p:nvSpPr>
          <p:cNvPr id="11" name="Text Placeholder 3"/>
          <p:cNvSpPr>
            <a:spLocks noGrp="1"/>
          </p:cNvSpPr>
          <p:nvPr>
            <p:custDataLst>
              <p:tags r:id="rId15"/>
            </p:custDataLst>
          </p:nvPr>
        </p:nvSpPr>
        <p:spPr bwMode="gray">
          <a:xfrm>
            <a:off x="2095500" y="5140325"/>
            <a:ext cx="7064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2BB4B91-7CF4-46F5-A1EF-953F68C8785D}" type="datetime'''''''''''''''''2''0''''''''''''''''''''1''''''6''-''17'">
              <a:rPr lang="en-US" altLang="en-US" sz="1400" b="1" smtClean="0">
                <a:sym typeface="+mn-lt"/>
              </a:rPr>
              <a:pPr algn="ctr">
                <a:spcBef>
                  <a:spcPct val="0"/>
                </a:spcBef>
                <a:spcAft>
                  <a:spcPct val="0"/>
                </a:spcAft>
              </a:pPr>
              <a:t>2016-17</a:t>
            </a:fld>
            <a:endParaRPr lang="en-US" sz="1400" b="1" dirty="0">
              <a:sym typeface="+mn-lt"/>
            </a:endParaRPr>
          </a:p>
        </p:txBody>
      </p:sp>
      <p:sp>
        <p:nvSpPr>
          <p:cNvPr id="12" name="Text Placeholder 3"/>
          <p:cNvSpPr>
            <a:spLocks noGrp="1"/>
          </p:cNvSpPr>
          <p:nvPr>
            <p:custDataLst>
              <p:tags r:id="rId16"/>
            </p:custDataLst>
          </p:nvPr>
        </p:nvSpPr>
        <p:spPr bwMode="gray">
          <a:xfrm>
            <a:off x="2922588" y="5140325"/>
            <a:ext cx="7064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9E1C832-64A4-4018-94C4-216AC176C13E}" type="datetime'''''''''''''''''''''''''''''''''''''''2''0''1''7-1''8'''">
              <a:rPr lang="en-US" altLang="en-US" sz="1400" b="1" smtClean="0">
                <a:sym typeface="+mn-lt"/>
              </a:rPr>
              <a:pPr algn="ctr">
                <a:spcBef>
                  <a:spcPct val="0"/>
                </a:spcBef>
                <a:spcAft>
                  <a:spcPct val="0"/>
                </a:spcAft>
              </a:pPr>
              <a:t>2017-18</a:t>
            </a:fld>
            <a:endParaRPr lang="en-US" sz="1400" b="1" dirty="0">
              <a:sym typeface="+mn-lt"/>
            </a:endParaRPr>
          </a:p>
        </p:txBody>
      </p:sp>
      <p:sp>
        <p:nvSpPr>
          <p:cNvPr id="19" name="Text Placeholder 3"/>
          <p:cNvSpPr>
            <a:spLocks noGrp="1"/>
          </p:cNvSpPr>
          <p:nvPr>
            <p:custDataLst>
              <p:tags r:id="rId17"/>
            </p:custDataLst>
          </p:nvPr>
        </p:nvSpPr>
        <p:spPr bwMode="gray">
          <a:xfrm>
            <a:off x="3751263" y="5140325"/>
            <a:ext cx="706438"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11A4916-9BD9-49F1-9BF3-4CD9AC74C5D0}" type="datetime'''''''2''''''''0''1''''8''-''''''''''''''''1''''9'">
              <a:rPr lang="en-US" altLang="en-US" sz="1400" b="1" smtClean="0">
                <a:sym typeface="+mn-lt"/>
              </a:rPr>
              <a:pPr algn="ctr">
                <a:spcBef>
                  <a:spcPct val="0"/>
                </a:spcBef>
                <a:spcAft>
                  <a:spcPct val="0"/>
                </a:spcAft>
              </a:pPr>
              <a:t>2018-19</a:t>
            </a:fld>
            <a:endParaRPr lang="en-US" sz="1400" b="1" dirty="0">
              <a:sym typeface="+mn-lt"/>
            </a:endParaRPr>
          </a:p>
        </p:txBody>
      </p:sp>
      <p:sp>
        <p:nvSpPr>
          <p:cNvPr id="22" name="Text Placeholder 3"/>
          <p:cNvSpPr>
            <a:spLocks noGrp="1"/>
          </p:cNvSpPr>
          <p:nvPr>
            <p:custDataLst>
              <p:tags r:id="rId18"/>
            </p:custDataLst>
          </p:nvPr>
        </p:nvSpPr>
        <p:spPr bwMode="gray">
          <a:xfrm>
            <a:off x="4722814" y="5140325"/>
            <a:ext cx="417513" cy="2349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D32107C-B5D5-4124-9C9C-F4A9A70C50CA}" type="datetime'T''''''''o''''''t''''''a''''''''''l'''''''''''''''''''''''''''">
              <a:rPr lang="en-US" altLang="en-US" sz="1400" b="1" smtClean="0">
                <a:sym typeface="+mn-lt"/>
              </a:rPr>
              <a:pPr algn="ctr">
                <a:spcBef>
                  <a:spcPct val="0"/>
                </a:spcBef>
                <a:spcAft>
                  <a:spcPct val="0"/>
                </a:spcAft>
              </a:pPr>
              <a:t>Total</a:t>
            </a:fld>
            <a:endParaRPr lang="en-US" sz="1400" b="1" dirty="0">
              <a:sym typeface="+mn-lt"/>
            </a:endParaRPr>
          </a:p>
        </p:txBody>
      </p:sp>
      <p:sp>
        <p:nvSpPr>
          <p:cNvPr id="32" name="Text Placeholder 3"/>
          <p:cNvSpPr>
            <a:spLocks noGrp="1"/>
          </p:cNvSpPr>
          <p:nvPr>
            <p:custDataLst>
              <p:tags r:id="rId19"/>
            </p:custDataLst>
          </p:nvPr>
        </p:nvSpPr>
        <p:spPr bwMode="gray">
          <a:xfrm>
            <a:off x="1458913" y="4746625"/>
            <a:ext cx="320675"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41275" tIns="0" rIns="412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8A8FB62-2E1E-4C31-9993-AE66D86FB0DD}" type="datetime'''''''''''''''''''''''''''''''''''''''''''8''''''''''7'">
              <a:rPr lang="en-US" altLang="en-US" sz="1600" b="1" smtClean="0">
                <a:solidFill>
                  <a:srgbClr val="FFFFFF"/>
                </a:solidFill>
                <a:sym typeface="+mn-lt"/>
              </a:rPr>
              <a:pPr algn="ctr">
                <a:spcBef>
                  <a:spcPct val="0"/>
                </a:spcBef>
                <a:spcAft>
                  <a:spcPct val="0"/>
                </a:spcAft>
              </a:pPr>
              <a:t>87</a:t>
            </a:fld>
            <a:endParaRPr lang="en-US" sz="1600" b="1" dirty="0">
              <a:solidFill>
                <a:srgbClr val="FFFFFF"/>
              </a:solidFill>
              <a:sym typeface="+mn-lt"/>
            </a:endParaRPr>
          </a:p>
        </p:txBody>
      </p:sp>
      <p:sp>
        <p:nvSpPr>
          <p:cNvPr id="51" name="ee4pFootnotes"/>
          <p:cNvSpPr>
            <a:spLocks noChangeArrowheads="1"/>
          </p:cNvSpPr>
          <p:nvPr/>
        </p:nvSpPr>
        <p:spPr bwMode="auto">
          <a:xfrm>
            <a:off x="630000" y="6282941"/>
            <a:ext cx="10933350"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smtClean="0">
                <a:solidFill>
                  <a:schemeClr val="tx1">
                    <a:lumMod val="100000"/>
                  </a:schemeClr>
                </a:solidFill>
                <a:latin typeface="Trebuchet MS" panose="020B0603020202020204" pitchFamily="34" charset="0"/>
                <a:cs typeface="Arial" pitchFamily="34" charset="0"/>
              </a:rPr>
              <a:t>Note</a:t>
            </a:r>
            <a:r>
              <a:rPr lang="en-US" sz="1000" dirty="0">
                <a:solidFill>
                  <a:schemeClr val="tx1">
                    <a:lumMod val="100000"/>
                  </a:schemeClr>
                </a:solidFill>
                <a:latin typeface="Trebuchet MS" panose="020B0603020202020204" pitchFamily="34" charset="0"/>
                <a:cs typeface="Arial" pitchFamily="34" charset="0"/>
              </a:rPr>
              <a:t>: </a:t>
            </a:r>
            <a:r>
              <a:rPr lang="en-US" sz="1000" dirty="0" smtClean="0">
                <a:solidFill>
                  <a:schemeClr val="tx1">
                    <a:lumMod val="100000"/>
                  </a:schemeClr>
                </a:solidFill>
                <a:latin typeface="Trebuchet MS" panose="020B0603020202020204" pitchFamily="34" charset="0"/>
                <a:cs typeface="Arial" pitchFamily="34" charset="0"/>
              </a:rPr>
              <a:t>FY 2018-19 data is till Dec '18</a:t>
            </a:r>
            <a:endParaRPr lang="en-US" sz="1000" dirty="0">
              <a:solidFill>
                <a:schemeClr val="tx1">
                  <a:lumMod val="100000"/>
                </a:schemeClr>
              </a:solidFill>
              <a:latin typeface="Trebuchet MS" panose="020B0603020202020204" pitchFamily="34" charset="0"/>
              <a:cs typeface="Arial" pitchFamily="34" charset="0"/>
            </a:endParaRPr>
          </a:p>
          <a:p>
            <a:pPr>
              <a:lnSpc>
                <a:spcPct val="90000"/>
              </a:lnSpc>
            </a:pPr>
            <a:r>
              <a:rPr lang="en-US" sz="1000" dirty="0">
                <a:solidFill>
                  <a:schemeClr val="tx1">
                    <a:lumMod val="100000"/>
                  </a:schemeClr>
                </a:solidFill>
                <a:latin typeface="Trebuchet MS" panose="020B0603020202020204" pitchFamily="34" charset="0"/>
                <a:cs typeface="Arial" pitchFamily="34" charset="0"/>
              </a:rPr>
              <a:t>Source: </a:t>
            </a:r>
            <a:r>
              <a:rPr lang="en-US" sz="1000" dirty="0" smtClean="0">
                <a:solidFill>
                  <a:schemeClr val="tx1">
                    <a:lumMod val="100000"/>
                  </a:schemeClr>
                </a:solidFill>
                <a:latin typeface="Trebuchet MS" panose="020B0603020202020204" pitchFamily="34" charset="0"/>
                <a:cs typeface="Arial" pitchFamily="34" charset="0"/>
              </a:rPr>
              <a:t>Govt. of India</a:t>
            </a:r>
            <a:endParaRPr lang="en-US" sz="1000" dirty="0">
              <a:solidFill>
                <a:schemeClr val="tx1">
                  <a:lumMod val="100000"/>
                </a:schemeClr>
              </a:solidFill>
              <a:latin typeface="Trebuchet MS" panose="020B0603020202020204" pitchFamily="34" charset="0"/>
              <a:cs typeface="Arial" pitchFamily="34" charset="0"/>
            </a:endParaRPr>
          </a:p>
        </p:txBody>
      </p:sp>
      <p:graphicFrame>
        <p:nvGraphicFramePr>
          <p:cNvPr id="88" name="Chart 87"/>
          <p:cNvGraphicFramePr/>
          <p:nvPr>
            <p:custDataLst>
              <p:tags r:id="rId20"/>
            </p:custDataLst>
            <p:extLst>
              <p:ext uri="{D42A27DB-BD31-4B8C-83A1-F6EECF244321}">
                <p14:modId xmlns:p14="http://schemas.microsoft.com/office/powerpoint/2010/main" val="2150939639"/>
              </p:ext>
            </p:extLst>
          </p:nvPr>
        </p:nvGraphicFramePr>
        <p:xfrm>
          <a:off x="7215188" y="2759075"/>
          <a:ext cx="2266950" cy="2266950"/>
        </p:xfrm>
        <a:graphic>
          <a:graphicData uri="http://schemas.openxmlformats.org/drawingml/2006/chart">
            <c:chart xmlns:c="http://schemas.openxmlformats.org/drawingml/2006/chart" xmlns:r="http://schemas.openxmlformats.org/officeDocument/2006/relationships" r:id="rId34"/>
          </a:graphicData>
        </a:graphic>
      </p:graphicFrame>
      <p:sp>
        <p:nvSpPr>
          <p:cNvPr id="70" name="Text Placeholder 3"/>
          <p:cNvSpPr>
            <a:spLocks noGrp="1"/>
          </p:cNvSpPr>
          <p:nvPr>
            <p:custDataLst>
              <p:tags r:id="rId21"/>
            </p:custDataLst>
          </p:nvPr>
        </p:nvSpPr>
        <p:spPr bwMode="gray">
          <a:xfrm>
            <a:off x="7326313" y="3554413"/>
            <a:ext cx="514350" cy="268288"/>
          </a:xfrm>
          <a:prstGeom prst="rect">
            <a:avLst/>
          </a:prstGeom>
          <a:noFill/>
          <a:ln>
            <a:noFill/>
          </a:ln>
          <a:extLst>
            <a:ext uri="{909E8E84-426E-40DD-AFC4-6F175D3DCCD1}">
              <a14:hiddenFill xmlns:a14="http://schemas.microsoft.com/office/drawing/2010/main">
                <a:solidFill>
                  <a:srgbClr val="F8B599"/>
                </a:solidFill>
              </a14:hiddenFill>
            </a:ext>
          </a:extLst>
        </p:spPr>
        <p:txBody>
          <a:bodyPr vert="horz" wrap="none" lIns="41275" tIns="0" rIns="412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ECC3A8EC-9A8B-4FB2-A3B8-A8EF1A5E9D15}" type="datetime'''''''''''''''''''''''''4''''''1''''''''''''''''''''.''''7'''">
              <a:rPr lang="en-US" altLang="en-US" sz="1600" b="1" smtClean="0"/>
              <a:pPr algn="ctr">
                <a:spcBef>
                  <a:spcPct val="0"/>
                </a:spcBef>
                <a:spcAft>
                  <a:spcPct val="0"/>
                </a:spcAft>
              </a:pPr>
              <a:t>41.7</a:t>
            </a:fld>
            <a:endParaRPr lang="en-US" sz="1600" b="1" dirty="0">
              <a:sym typeface="+mn-lt"/>
            </a:endParaRPr>
          </a:p>
        </p:txBody>
      </p:sp>
      <p:sp>
        <p:nvSpPr>
          <p:cNvPr id="76" name="Text Placeholder 3"/>
          <p:cNvSpPr>
            <a:spLocks noGrp="1"/>
          </p:cNvSpPr>
          <p:nvPr>
            <p:custDataLst>
              <p:tags r:id="rId22"/>
            </p:custDataLst>
          </p:nvPr>
        </p:nvSpPr>
        <p:spPr bwMode="gray">
          <a:xfrm>
            <a:off x="8791575" y="3405188"/>
            <a:ext cx="514350" cy="268288"/>
          </a:xfrm>
          <a:prstGeom prst="rect">
            <a:avLst/>
          </a:prstGeom>
          <a:noFill/>
          <a:ln>
            <a:noFill/>
          </a:ln>
          <a:extLst>
            <a:ext uri="{909E8E84-426E-40DD-AFC4-6F175D3DCCD1}">
              <a14:hiddenFill xmlns:a14="http://schemas.microsoft.com/office/drawing/2010/main">
                <a:solidFill>
                  <a:srgbClr val="8FDBFD"/>
                </a:solidFill>
              </a14:hiddenFill>
            </a:ext>
          </a:extLst>
        </p:spPr>
        <p:txBody>
          <a:bodyPr vert="horz" wrap="none" lIns="41275" tIns="0" rIns="412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D4C52FF-EDDF-4BDE-A8BD-766A8D9397A5}" type="datetime'''''''''35''''.''''''''''''1'''''''''">
              <a:rPr lang="en-US" altLang="en-US" sz="1600" b="1" smtClean="0"/>
              <a:pPr algn="ctr">
                <a:spcBef>
                  <a:spcPct val="0"/>
                </a:spcBef>
                <a:spcAft>
                  <a:spcPct val="0"/>
                </a:spcAft>
              </a:pPr>
              <a:t>35.1</a:t>
            </a:fld>
            <a:endParaRPr lang="en-US" sz="1600" b="1" dirty="0">
              <a:sym typeface="+mn-lt"/>
            </a:endParaRPr>
          </a:p>
        </p:txBody>
      </p:sp>
      <p:sp>
        <p:nvSpPr>
          <p:cNvPr id="77" name="Text Placeholder 3"/>
          <p:cNvSpPr>
            <a:spLocks noGrp="1"/>
          </p:cNvSpPr>
          <p:nvPr>
            <p:custDataLst>
              <p:tags r:id="rId23"/>
            </p:custDataLst>
          </p:nvPr>
        </p:nvSpPr>
        <p:spPr bwMode="gray">
          <a:xfrm>
            <a:off x="8266113" y="4586288"/>
            <a:ext cx="514350" cy="268288"/>
          </a:xfrm>
          <a:prstGeom prst="rect">
            <a:avLst/>
          </a:prstGeom>
          <a:noFill/>
          <a:ln>
            <a:noFill/>
          </a:ln>
          <a:extLst>
            <a:ext uri="{909E8E84-426E-40DD-AFC4-6F175D3DCCD1}">
              <a14:hiddenFill xmlns:a14="http://schemas.microsoft.com/office/drawing/2010/main">
                <a:solidFill>
                  <a:schemeClr val="accent6"/>
                </a:solidFill>
              </a14:hiddenFill>
            </a:ext>
          </a:extLst>
        </p:spPr>
        <p:txBody>
          <a:bodyPr vert="horz" wrap="none" lIns="41275" tIns="0" rIns="412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8568A78-E6CF-4C20-9B77-9215636F9DE6}" type="datetime'''2''''''''''3''''''''.''''''''2'''''''''''''">
              <a:rPr lang="en-US" altLang="en-US" sz="1600" b="1" smtClean="0"/>
              <a:pPr algn="ctr">
                <a:spcBef>
                  <a:spcPct val="0"/>
                </a:spcBef>
                <a:spcAft>
                  <a:spcPct val="0"/>
                </a:spcAft>
              </a:pPr>
              <a:t>23.2</a:t>
            </a:fld>
            <a:endParaRPr lang="en-US" sz="1600" b="1" dirty="0">
              <a:sym typeface="+mn-lt"/>
            </a:endParaRPr>
          </a:p>
        </p:txBody>
      </p:sp>
      <p:sp>
        <p:nvSpPr>
          <p:cNvPr id="67" name="Rectangle 66"/>
          <p:cNvSpPr/>
          <p:nvPr>
            <p:custDataLst>
              <p:tags r:id="rId24"/>
            </p:custDataLst>
          </p:nvPr>
        </p:nvSpPr>
        <p:spPr bwMode="gray">
          <a:xfrm>
            <a:off x="10282238" y="3573463"/>
            <a:ext cx="285750" cy="214313"/>
          </a:xfrm>
          <a:prstGeom prst="rect">
            <a:avLst/>
          </a:prstGeom>
          <a:solidFill>
            <a:srgbClr val="8FDBFD"/>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69" name="Rectangle 68"/>
          <p:cNvSpPr/>
          <p:nvPr>
            <p:custDataLst>
              <p:tags r:id="rId25"/>
            </p:custDataLst>
          </p:nvPr>
        </p:nvSpPr>
        <p:spPr bwMode="gray">
          <a:xfrm>
            <a:off x="10282238" y="4211638"/>
            <a:ext cx="285750" cy="214313"/>
          </a:xfrm>
          <a:prstGeom prst="rect">
            <a:avLst/>
          </a:prstGeom>
          <a:solidFill>
            <a:srgbClr val="F8B599"/>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68" name="Rectangle 67"/>
          <p:cNvSpPr/>
          <p:nvPr>
            <p:custDataLst>
              <p:tags r:id="rId26"/>
            </p:custDataLst>
          </p:nvPr>
        </p:nvSpPr>
        <p:spPr bwMode="gray">
          <a:xfrm>
            <a:off x="10282238" y="3892550"/>
            <a:ext cx="285750" cy="214313"/>
          </a:xfrm>
          <a:prstGeom prst="rect">
            <a:avLst/>
          </a:prstGeom>
          <a:solidFill>
            <a:schemeClr val="accent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chemeClr val="tx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err="1" smtClean="0">
              <a:solidFill>
                <a:srgbClr val="FFFFFF"/>
              </a:solidFill>
            </a:endParaRPr>
          </a:p>
        </p:txBody>
      </p:sp>
      <p:sp>
        <p:nvSpPr>
          <p:cNvPr id="53" name="Text Placeholder 3"/>
          <p:cNvSpPr>
            <a:spLocks noGrp="1"/>
          </p:cNvSpPr>
          <p:nvPr>
            <p:custDataLst>
              <p:tags r:id="rId27"/>
            </p:custDataLst>
          </p:nvPr>
        </p:nvSpPr>
        <p:spPr bwMode="gray">
          <a:xfrm>
            <a:off x="10618788" y="3886200"/>
            <a:ext cx="792163"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24E38FF7-C427-4124-9AB2-78C8B140A5DC}" type="datetime'S''''''e''r''v''''''''i''''''''''''ces'''">
              <a:rPr lang="en-US" altLang="en-US" sz="1600" b="1" smtClean="0">
                <a:sym typeface="+mn-lt"/>
              </a:rPr>
              <a:pPr>
                <a:spcBef>
                  <a:spcPct val="0"/>
                </a:spcBef>
                <a:spcAft>
                  <a:spcPct val="0"/>
                </a:spcAft>
              </a:pPr>
              <a:t>Services</a:t>
            </a:fld>
            <a:endParaRPr lang="en-US" sz="1600" b="1" dirty="0">
              <a:sym typeface="+mn-lt"/>
            </a:endParaRPr>
          </a:p>
        </p:txBody>
      </p:sp>
      <p:sp>
        <p:nvSpPr>
          <p:cNvPr id="52" name="Text Placeholder 3"/>
          <p:cNvSpPr>
            <a:spLocks noGrp="1"/>
          </p:cNvSpPr>
          <p:nvPr>
            <p:custDataLst>
              <p:tags r:id="rId28"/>
            </p:custDataLst>
          </p:nvPr>
        </p:nvSpPr>
        <p:spPr bwMode="gray">
          <a:xfrm>
            <a:off x="10618788" y="3567113"/>
            <a:ext cx="569913"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7D066339-9EF0-4A0B-9530-F22C51B89CC4}" type="datetime'''''''''''G''''''''''o''''''''''''''''''''o''''''''''''d''s'''">
              <a:rPr lang="en-US" altLang="en-US" sz="1600" b="1" smtClean="0">
                <a:sym typeface="+mn-lt"/>
              </a:rPr>
              <a:pPr>
                <a:spcBef>
                  <a:spcPct val="0"/>
                </a:spcBef>
                <a:spcAft>
                  <a:spcPct val="0"/>
                </a:spcAft>
              </a:pPr>
              <a:t>Goods</a:t>
            </a:fld>
            <a:endParaRPr lang="en-US" sz="1600" b="1" dirty="0">
              <a:sym typeface="+mn-lt"/>
            </a:endParaRPr>
          </a:p>
        </p:txBody>
      </p:sp>
      <p:sp>
        <p:nvSpPr>
          <p:cNvPr id="54" name="Text Placeholder 3"/>
          <p:cNvSpPr>
            <a:spLocks noGrp="1"/>
          </p:cNvSpPr>
          <p:nvPr>
            <p:custDataLst>
              <p:tags r:id="rId29"/>
            </p:custDataLst>
          </p:nvPr>
        </p:nvSpPr>
        <p:spPr bwMode="gray">
          <a:xfrm>
            <a:off x="10618788" y="4205288"/>
            <a:ext cx="576263" cy="2682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89561779-69D7-4303-954A-39A377930580}" type="datetime'''''''''''''''''Wo''''''''''''''r''''''''''''ks'''">
              <a:rPr lang="en-US" altLang="en-US" sz="1600" b="1" smtClean="0">
                <a:sym typeface="+mn-lt"/>
              </a:rPr>
              <a:pPr>
                <a:spcBef>
                  <a:spcPct val="0"/>
                </a:spcBef>
                <a:spcAft>
                  <a:spcPct val="0"/>
                </a:spcAft>
              </a:pPr>
              <a:t>Works</a:t>
            </a:fld>
            <a:endParaRPr lang="en-US" sz="1600" b="1" dirty="0">
              <a:sym typeface="+mn-lt"/>
            </a:endParaRPr>
          </a:p>
        </p:txBody>
      </p:sp>
      <p:sp>
        <p:nvSpPr>
          <p:cNvPr id="89" name="Rectangle 88"/>
          <p:cNvSpPr/>
          <p:nvPr/>
        </p:nvSpPr>
        <p:spPr>
          <a:xfrm>
            <a:off x="0" y="5629146"/>
            <a:ext cx="12192000" cy="492368"/>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b="1" dirty="0" smtClean="0">
                <a:solidFill>
                  <a:srgbClr val="FFFFFF"/>
                </a:solidFill>
              </a:rPr>
              <a:t>Procurement process at </a:t>
            </a:r>
            <a:r>
              <a:rPr lang="en-US" b="1" dirty="0" err="1" smtClean="0">
                <a:solidFill>
                  <a:srgbClr val="FFFFFF"/>
                </a:solidFill>
              </a:rPr>
              <a:t>JNPT</a:t>
            </a:r>
            <a:r>
              <a:rPr lang="en-US" b="1" dirty="0" smtClean="0">
                <a:solidFill>
                  <a:srgbClr val="FFFFFF"/>
                </a:solidFill>
              </a:rPr>
              <a:t> is completely online</a:t>
            </a:r>
            <a:r>
              <a:rPr lang="en-US" b="1" smtClean="0">
                <a:solidFill>
                  <a:srgbClr val="FFFFFF"/>
                </a:solidFill>
              </a:rPr>
              <a:t>, paperless and transparent</a:t>
            </a:r>
            <a:endParaRPr lang="en-US" b="1" dirty="0" smtClean="0">
              <a:solidFill>
                <a:srgbClr val="FFFFFF"/>
              </a:solidFill>
            </a:endParaRPr>
          </a:p>
        </p:txBody>
      </p:sp>
    </p:spTree>
    <p:extLst>
      <p:ext uri="{BB962C8B-B14F-4D97-AF65-F5344CB8AC3E}">
        <p14:creationId xmlns:p14="http://schemas.microsoft.com/office/powerpoint/2010/main" val="1476976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00232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10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b="1"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177272" cy="664797"/>
          </a:xfrm>
        </p:spPr>
        <p:txBody>
          <a:bodyPr/>
          <a:lstStyle/>
          <a:p>
            <a:r>
              <a:rPr lang="en-US" b="1" dirty="0" smtClean="0"/>
              <a:t>JNPT's experience with e-procurement portal has been excellent till date</a:t>
            </a:r>
            <a:endParaRPr lang="en-US" b="1" dirty="0"/>
          </a:p>
        </p:txBody>
      </p:sp>
      <p:sp>
        <p:nvSpPr>
          <p:cNvPr id="5" name="TextBox 4"/>
          <p:cNvSpPr txBox="1"/>
          <p:nvPr/>
        </p:nvSpPr>
        <p:spPr>
          <a:xfrm>
            <a:off x="629999" y="1585128"/>
            <a:ext cx="4806534" cy="512618"/>
          </a:xfrm>
          <a:prstGeom prst="rect">
            <a:avLst/>
          </a:prstGeom>
          <a:noFill/>
          <a:ln cap="rnd">
            <a:noFill/>
          </a:ln>
          <a:extLst/>
        </p:spPr>
        <p:txBody>
          <a:bodyPr vert="horz" wrap="square" lIns="0" tIns="0" rIns="0" bIns="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2400">
                <a:solidFill>
                  <a:srgbClr val="002060">
                    <a:lumMod val="100000"/>
                  </a:srgbClr>
                </a:solidFill>
                <a:latin typeface="Trebuchet MS" panose="020B0603020202020204" pitchFamily="34" charset="0"/>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90000"/>
              </a:lnSpc>
              <a:spcBef>
                <a:spcPct val="0"/>
              </a:spcBef>
            </a:pPr>
            <a:r>
              <a:rPr lang="en-US" sz="2000" b="1" dirty="0" smtClean="0">
                <a:solidFill>
                  <a:schemeClr val="tx2"/>
                </a:solidFill>
                <a:latin typeface="+mj-lt"/>
                <a:ea typeface="+mj-ea"/>
                <a:cs typeface="+mj-cs"/>
                <a:sym typeface="Trebuchet MS" panose="020B0603020202020204" pitchFamily="34" charset="0"/>
              </a:rPr>
              <a:t>Multiple benefits of e-procurement seen in </a:t>
            </a:r>
            <a:r>
              <a:rPr lang="en-US" sz="2000" b="1" dirty="0" err="1" smtClean="0">
                <a:solidFill>
                  <a:schemeClr val="tx2"/>
                </a:solidFill>
                <a:latin typeface="+mj-lt"/>
                <a:ea typeface="+mj-ea"/>
                <a:cs typeface="+mj-cs"/>
                <a:sym typeface="Trebuchet MS" panose="020B0603020202020204" pitchFamily="34" charset="0"/>
              </a:rPr>
              <a:t>JNPT</a:t>
            </a:r>
            <a:endParaRPr lang="en-US" sz="2000" b="1" dirty="0">
              <a:solidFill>
                <a:schemeClr val="tx2"/>
              </a:solidFill>
              <a:latin typeface="+mj-lt"/>
              <a:ea typeface="+mj-ea"/>
              <a:cs typeface="+mj-cs"/>
              <a:sym typeface="Trebuchet MS" panose="020B0603020202020204" pitchFamily="34" charset="0"/>
            </a:endParaRPr>
          </a:p>
        </p:txBody>
      </p:sp>
      <p:sp>
        <p:nvSpPr>
          <p:cNvPr id="6" name="TextBox 5"/>
          <p:cNvSpPr txBox="1"/>
          <p:nvPr/>
        </p:nvSpPr>
        <p:spPr>
          <a:xfrm>
            <a:off x="6309141" y="1585128"/>
            <a:ext cx="4806534" cy="512618"/>
          </a:xfrm>
          <a:prstGeom prst="rect">
            <a:avLst/>
          </a:prstGeom>
          <a:noFill/>
          <a:ln cap="rnd">
            <a:noFill/>
          </a:ln>
          <a:extLst/>
        </p:spPr>
        <p:txBody>
          <a:bodyPr vert="horz" wrap="square" lIns="0" tIns="0" rIns="0" bIns="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2400">
                <a:solidFill>
                  <a:srgbClr val="002060">
                    <a:lumMod val="100000"/>
                  </a:srgbClr>
                </a:solidFill>
                <a:latin typeface="Trebuchet MS" panose="020B0603020202020204" pitchFamily="34" charset="0"/>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90000"/>
              </a:lnSpc>
              <a:spcBef>
                <a:spcPct val="0"/>
              </a:spcBef>
            </a:pPr>
            <a:r>
              <a:rPr lang="en-US" sz="2000" b="1" dirty="0" smtClean="0">
                <a:solidFill>
                  <a:schemeClr val="tx2"/>
                </a:solidFill>
                <a:latin typeface="+mj-lt"/>
                <a:ea typeface="+mj-ea"/>
                <a:cs typeface="+mj-cs"/>
                <a:sym typeface="Trebuchet MS" panose="020B0603020202020204" pitchFamily="34" charset="0"/>
              </a:rPr>
              <a:t>Positive feedback received from bidders on the e-procurement process</a:t>
            </a:r>
            <a:endParaRPr lang="en-US" sz="2000" b="1" dirty="0">
              <a:solidFill>
                <a:schemeClr val="tx2"/>
              </a:solidFill>
              <a:latin typeface="+mj-lt"/>
              <a:ea typeface="+mj-ea"/>
              <a:cs typeface="+mj-cs"/>
              <a:sym typeface="Trebuchet MS" panose="020B0603020202020204" pitchFamily="34" charset="0"/>
            </a:endParaRPr>
          </a:p>
        </p:txBody>
      </p:sp>
      <p:sp>
        <p:nvSpPr>
          <p:cNvPr id="7" name="Rectangle 6"/>
          <p:cNvSpPr/>
          <p:nvPr/>
        </p:nvSpPr>
        <p:spPr>
          <a:xfrm>
            <a:off x="618564" y="2212829"/>
            <a:ext cx="4948517" cy="4031873"/>
          </a:xfrm>
          <a:prstGeom prst="rect">
            <a:avLst/>
          </a:prstGeom>
        </p:spPr>
        <p:txBody>
          <a:bodyPr wrap="square" anchor="t">
            <a:spAutoFit/>
          </a:bodyPr>
          <a:lstStyle/>
          <a:p>
            <a:pPr>
              <a:buSzPct val="100000"/>
              <a:buFont typeface="Trebuchet MS" panose="020B0603020202020204" pitchFamily="34" charset="0"/>
              <a:buChar char="​"/>
            </a:pPr>
            <a:r>
              <a:rPr lang="en-US" sz="1600" b="1" dirty="0" smtClean="0">
                <a:solidFill>
                  <a:srgbClr val="000000">
                    <a:lumMod val="100000"/>
                  </a:srgbClr>
                </a:solidFill>
                <a:latin typeface="Trebuchet MS" panose="020B0603020202020204" pitchFamily="34" charset="0"/>
              </a:rPr>
              <a:t>Completely paperless process</a:t>
            </a:r>
          </a:p>
          <a:p>
            <a:pPr marL="486000" lvl="1" indent="-324000">
              <a:buClr>
                <a:srgbClr val="002060">
                  <a:lumMod val="100000"/>
                </a:srgbClr>
              </a:buClr>
              <a:buSzPct val="100000"/>
              <a:buFont typeface="Trebuchet MS" panose="020B0603020202020204" pitchFamily="34" charset="0"/>
              <a:buChar char="•"/>
            </a:pPr>
            <a:r>
              <a:rPr lang="en-US" sz="1600" dirty="0" smtClean="0">
                <a:solidFill>
                  <a:srgbClr val="000000">
                    <a:lumMod val="100000"/>
                  </a:srgbClr>
                </a:solidFill>
                <a:latin typeface="Trebuchet MS" panose="020B0603020202020204" pitchFamily="34" charset="0"/>
              </a:rPr>
              <a:t>Only soft copies of documents are required; hard copies required for </a:t>
            </a:r>
            <a:r>
              <a:rPr lang="en-US" sz="1600" dirty="0" err="1" smtClean="0">
                <a:solidFill>
                  <a:srgbClr val="000000">
                    <a:lumMod val="100000"/>
                  </a:srgbClr>
                </a:solidFill>
                <a:latin typeface="Trebuchet MS" panose="020B0603020202020204" pitchFamily="34" charset="0"/>
              </a:rPr>
              <a:t>EMD</a:t>
            </a:r>
            <a:r>
              <a:rPr lang="en-US" sz="1600" dirty="0">
                <a:solidFill>
                  <a:srgbClr val="000000">
                    <a:lumMod val="100000"/>
                  </a:srgbClr>
                </a:solidFill>
                <a:latin typeface="Trebuchet MS" panose="020B0603020202020204" pitchFamily="34" charset="0"/>
              </a:rPr>
              <a:t> </a:t>
            </a:r>
            <a:r>
              <a:rPr lang="en-US" sz="1600" dirty="0" smtClean="0">
                <a:solidFill>
                  <a:srgbClr val="000000">
                    <a:lumMod val="100000"/>
                  </a:srgbClr>
                </a:solidFill>
                <a:latin typeface="Trebuchet MS" panose="020B0603020202020204" pitchFamily="34" charset="0"/>
              </a:rPr>
              <a:t>&amp; bid fee only</a:t>
            </a:r>
          </a:p>
          <a:p>
            <a:pPr marL="486000" lvl="1" indent="-324000">
              <a:buClr>
                <a:srgbClr val="002060">
                  <a:lumMod val="100000"/>
                </a:srgbClr>
              </a:buClr>
              <a:buSzPct val="100000"/>
              <a:buFont typeface="Trebuchet MS" panose="020B0603020202020204" pitchFamily="34" charset="0"/>
              <a:buChar char="•"/>
            </a:pPr>
            <a:endParaRPr lang="en-US" sz="1600" dirty="0" smtClean="0">
              <a:solidFill>
                <a:srgbClr val="000000">
                  <a:lumMod val="100000"/>
                </a:srgbClr>
              </a:solidFill>
              <a:latin typeface="Trebuchet MS" panose="020B0603020202020204" pitchFamily="34" charset="0"/>
            </a:endParaRPr>
          </a:p>
          <a:p>
            <a:pPr>
              <a:buSzPct val="100000"/>
              <a:buFont typeface="Trebuchet MS" panose="020B0603020202020204" pitchFamily="34" charset="0"/>
              <a:buChar char="​"/>
            </a:pPr>
            <a:r>
              <a:rPr lang="en-US" sz="1600" b="1" dirty="0" smtClean="0">
                <a:solidFill>
                  <a:srgbClr val="000000">
                    <a:lumMod val="100000"/>
                  </a:srgbClr>
                </a:solidFill>
                <a:latin typeface="Trebuchet MS" panose="020B0603020202020204" pitchFamily="34" charset="0"/>
              </a:rPr>
              <a:t>Higher savings/ revenue through e-auctions</a:t>
            </a:r>
          </a:p>
          <a:p>
            <a:pPr marL="459000" lvl="1" indent="-306000">
              <a:buClr>
                <a:srgbClr val="002060">
                  <a:lumMod val="100000"/>
                </a:srgbClr>
              </a:buClr>
              <a:buSzPct val="100000"/>
              <a:buFont typeface="Trebuchet MS" panose="020B0603020202020204" pitchFamily="34" charset="0"/>
              <a:buChar char="•"/>
            </a:pPr>
            <a:r>
              <a:rPr lang="en-US" sz="1600" dirty="0" smtClean="0">
                <a:solidFill>
                  <a:srgbClr val="000000">
                    <a:lumMod val="100000"/>
                  </a:srgbClr>
                </a:solidFill>
                <a:latin typeface="Trebuchet MS" panose="020B0603020202020204" pitchFamily="34" charset="0"/>
              </a:rPr>
              <a:t>E-auctions help realize the true market value (H1/L1) of a tender</a:t>
            </a:r>
          </a:p>
          <a:p>
            <a:pPr marL="459000" lvl="1" indent="-306000">
              <a:buClr>
                <a:srgbClr val="002060">
                  <a:lumMod val="100000"/>
                </a:srgbClr>
              </a:buClr>
              <a:buSzPct val="100000"/>
              <a:buFont typeface="Trebuchet MS" panose="020B0603020202020204" pitchFamily="34" charset="0"/>
              <a:buChar char="•"/>
            </a:pPr>
            <a:r>
              <a:rPr lang="en-US" sz="1600" dirty="0" smtClean="0">
                <a:solidFill>
                  <a:srgbClr val="000000">
                    <a:lumMod val="100000"/>
                  </a:srgbClr>
                </a:solidFill>
                <a:latin typeface="Trebuchet MS" panose="020B0603020202020204" pitchFamily="34" charset="0"/>
              </a:rPr>
              <a:t>All land allotment tenders of </a:t>
            </a:r>
            <a:r>
              <a:rPr lang="en-US" sz="1600" dirty="0" err="1" smtClean="0">
                <a:solidFill>
                  <a:srgbClr val="000000">
                    <a:lumMod val="100000"/>
                  </a:srgbClr>
                </a:solidFill>
                <a:latin typeface="Trebuchet MS" panose="020B0603020202020204" pitchFamily="34" charset="0"/>
              </a:rPr>
              <a:t>JNPT</a:t>
            </a:r>
            <a:r>
              <a:rPr lang="en-US" sz="1600" dirty="0" smtClean="0">
                <a:solidFill>
                  <a:srgbClr val="000000">
                    <a:lumMod val="100000"/>
                  </a:srgbClr>
                </a:solidFill>
                <a:latin typeface="Trebuchet MS" panose="020B0603020202020204" pitchFamily="34" charset="0"/>
              </a:rPr>
              <a:t> </a:t>
            </a:r>
            <a:r>
              <a:rPr lang="en-US" sz="1600" dirty="0" err="1" smtClean="0">
                <a:solidFill>
                  <a:srgbClr val="000000">
                    <a:lumMod val="100000"/>
                  </a:srgbClr>
                </a:solidFill>
                <a:latin typeface="Trebuchet MS" panose="020B0603020202020204" pitchFamily="34" charset="0"/>
              </a:rPr>
              <a:t>SEZ</a:t>
            </a:r>
            <a:r>
              <a:rPr lang="en-US" sz="1600" dirty="0" smtClean="0">
                <a:solidFill>
                  <a:srgbClr val="000000">
                    <a:lumMod val="100000"/>
                  </a:srgbClr>
                </a:solidFill>
                <a:latin typeface="Trebuchet MS" panose="020B0603020202020204" pitchFamily="34" charset="0"/>
              </a:rPr>
              <a:t> are based on e-auctions</a:t>
            </a:r>
          </a:p>
          <a:p>
            <a:pPr marL="459000" lvl="1" indent="-306000">
              <a:buClr>
                <a:srgbClr val="002060">
                  <a:lumMod val="100000"/>
                </a:srgbClr>
              </a:buClr>
              <a:buSzPct val="100000"/>
              <a:buFont typeface="Trebuchet MS" panose="020B0603020202020204" pitchFamily="34" charset="0"/>
              <a:buChar char="•"/>
            </a:pPr>
            <a:endParaRPr lang="en-US" sz="1600" dirty="0">
              <a:solidFill>
                <a:srgbClr val="000000">
                  <a:lumMod val="100000"/>
                </a:srgbClr>
              </a:solidFill>
              <a:latin typeface="Trebuchet MS" panose="020B0603020202020204" pitchFamily="34" charset="0"/>
            </a:endParaRPr>
          </a:p>
          <a:p>
            <a:pPr>
              <a:buSzPct val="100000"/>
              <a:buFont typeface="Trebuchet MS" panose="020B0603020202020204" pitchFamily="34" charset="0"/>
              <a:buChar char="​"/>
            </a:pPr>
            <a:r>
              <a:rPr lang="en-US" sz="1600" b="1" dirty="0" smtClean="0">
                <a:solidFill>
                  <a:srgbClr val="000000">
                    <a:lumMod val="100000"/>
                  </a:srgbClr>
                </a:solidFill>
                <a:latin typeface="Trebuchet MS" panose="020B0603020202020204" pitchFamily="34" charset="0"/>
              </a:rPr>
              <a:t>Reduced tender execution time</a:t>
            </a:r>
          </a:p>
          <a:p>
            <a:pPr marL="486000" lvl="1" indent="-324000">
              <a:buClr>
                <a:srgbClr val="002060">
                  <a:lumMod val="100000"/>
                </a:srgbClr>
              </a:buClr>
              <a:buSzPct val="100000"/>
              <a:buFont typeface="Trebuchet MS" panose="020B0603020202020204" pitchFamily="34" charset="0"/>
              <a:buChar char="•"/>
            </a:pPr>
            <a:r>
              <a:rPr lang="en-US" sz="1600" dirty="0" smtClean="0">
                <a:solidFill>
                  <a:srgbClr val="000000">
                    <a:lumMod val="100000"/>
                  </a:srgbClr>
                </a:solidFill>
                <a:latin typeface="Trebuchet MS" panose="020B0603020202020204" pitchFamily="34" charset="0"/>
              </a:rPr>
              <a:t>Due to soft copies of documents, evaluation process is expedited &amp; TAT is reduced</a:t>
            </a:r>
          </a:p>
          <a:p>
            <a:pPr marL="486000" lvl="1" indent="-324000">
              <a:buClr>
                <a:srgbClr val="002060">
                  <a:lumMod val="100000"/>
                </a:srgbClr>
              </a:buClr>
              <a:buSzPct val="100000"/>
              <a:buFont typeface="Trebuchet MS" panose="020B0603020202020204" pitchFamily="34" charset="0"/>
              <a:buChar char="•"/>
            </a:pPr>
            <a:endParaRPr lang="en-US" sz="1600" dirty="0">
              <a:solidFill>
                <a:srgbClr val="000000">
                  <a:lumMod val="100000"/>
                </a:srgbClr>
              </a:solidFill>
              <a:latin typeface="Trebuchet MS" panose="020B0603020202020204" pitchFamily="34" charset="0"/>
            </a:endParaRPr>
          </a:p>
          <a:p>
            <a:pPr>
              <a:buSzPct val="100000"/>
              <a:buFont typeface="Trebuchet MS" panose="020B0603020202020204" pitchFamily="34" charset="0"/>
              <a:buChar char="​"/>
            </a:pPr>
            <a:r>
              <a:rPr lang="en-US" sz="1600" b="1" dirty="0" smtClean="0">
                <a:solidFill>
                  <a:srgbClr val="000000">
                    <a:lumMod val="100000"/>
                  </a:srgbClr>
                </a:solidFill>
                <a:latin typeface="Trebuchet MS" panose="020B0603020202020204" pitchFamily="34" charset="0"/>
              </a:rPr>
              <a:t>Effort reduction due to easy record keeping</a:t>
            </a:r>
          </a:p>
          <a:p>
            <a:pPr marL="486000" lvl="1" indent="-324000">
              <a:buClr>
                <a:srgbClr val="002060">
                  <a:lumMod val="100000"/>
                </a:srgbClr>
              </a:buClr>
              <a:buSzPct val="100000"/>
              <a:buFont typeface="Trebuchet MS" panose="020B0603020202020204" pitchFamily="34" charset="0"/>
              <a:buChar char="•"/>
            </a:pPr>
            <a:r>
              <a:rPr lang="en-US" sz="1600" dirty="0" smtClean="0">
                <a:solidFill>
                  <a:srgbClr val="000000">
                    <a:lumMod val="100000"/>
                  </a:srgbClr>
                </a:solidFill>
                <a:latin typeface="Trebuchet MS" panose="020B0603020202020204" pitchFamily="34" charset="0"/>
              </a:rPr>
              <a:t>Soft copies help in easy record keeping</a:t>
            </a:r>
          </a:p>
        </p:txBody>
      </p:sp>
      <p:sp>
        <p:nvSpPr>
          <p:cNvPr id="8" name="Oval 20"/>
          <p:cNvSpPr>
            <a:spLocks noChangeArrowheads="1"/>
          </p:cNvSpPr>
          <p:nvPr/>
        </p:nvSpPr>
        <p:spPr bwMode="auto">
          <a:xfrm>
            <a:off x="361856" y="2260598"/>
            <a:ext cx="269875" cy="269875"/>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600" b="1" dirty="0" smtClean="0">
                <a:solidFill>
                  <a:srgbClr val="FFFFFF">
                    <a:lumMod val="100000"/>
                  </a:srgbClr>
                </a:solidFill>
                <a:latin typeface="Trebuchet MS" panose="020B0603020202020204" pitchFamily="34" charset="0"/>
              </a:rPr>
              <a:t>1</a:t>
            </a:r>
            <a:endParaRPr lang="en-US" sz="1600" b="1" dirty="0">
              <a:solidFill>
                <a:srgbClr val="FFFFFF">
                  <a:lumMod val="100000"/>
                </a:srgbClr>
              </a:solidFill>
              <a:latin typeface="Trebuchet MS" panose="020B0603020202020204" pitchFamily="34" charset="0"/>
            </a:endParaRPr>
          </a:p>
        </p:txBody>
      </p:sp>
      <p:sp>
        <p:nvSpPr>
          <p:cNvPr id="9" name="Oval 20"/>
          <p:cNvSpPr>
            <a:spLocks noChangeArrowheads="1"/>
          </p:cNvSpPr>
          <p:nvPr/>
        </p:nvSpPr>
        <p:spPr bwMode="auto">
          <a:xfrm>
            <a:off x="361856" y="3224291"/>
            <a:ext cx="269875" cy="269875"/>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600" b="1" dirty="0" smtClean="0">
                <a:solidFill>
                  <a:srgbClr val="FFFFFF">
                    <a:lumMod val="100000"/>
                  </a:srgbClr>
                </a:solidFill>
                <a:latin typeface="Trebuchet MS" panose="020B0603020202020204" pitchFamily="34" charset="0"/>
              </a:rPr>
              <a:t>2</a:t>
            </a:r>
            <a:endParaRPr lang="en-US" sz="1600" b="1" dirty="0">
              <a:solidFill>
                <a:srgbClr val="FFFFFF">
                  <a:lumMod val="100000"/>
                </a:srgbClr>
              </a:solidFill>
              <a:latin typeface="Trebuchet MS" panose="020B0603020202020204" pitchFamily="34" charset="0"/>
            </a:endParaRPr>
          </a:p>
        </p:txBody>
      </p:sp>
      <p:sp>
        <p:nvSpPr>
          <p:cNvPr id="10" name="Oval 20"/>
          <p:cNvSpPr>
            <a:spLocks noChangeArrowheads="1"/>
          </p:cNvSpPr>
          <p:nvPr/>
        </p:nvSpPr>
        <p:spPr bwMode="auto">
          <a:xfrm>
            <a:off x="361856" y="4658624"/>
            <a:ext cx="269875" cy="269875"/>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600" b="1" dirty="0" smtClean="0">
                <a:solidFill>
                  <a:srgbClr val="FFFFFF">
                    <a:lumMod val="100000"/>
                  </a:srgbClr>
                </a:solidFill>
                <a:latin typeface="Trebuchet MS" panose="020B0603020202020204" pitchFamily="34" charset="0"/>
              </a:rPr>
              <a:t>3</a:t>
            </a:r>
            <a:endParaRPr lang="en-US" sz="1600" b="1" dirty="0">
              <a:solidFill>
                <a:srgbClr val="FFFFFF">
                  <a:lumMod val="100000"/>
                </a:srgbClr>
              </a:solidFill>
              <a:latin typeface="Trebuchet MS" panose="020B0603020202020204" pitchFamily="34" charset="0"/>
            </a:endParaRPr>
          </a:p>
        </p:txBody>
      </p:sp>
      <p:sp>
        <p:nvSpPr>
          <p:cNvPr id="18" name="Rounded Rectangle 17"/>
          <p:cNvSpPr/>
          <p:nvPr/>
        </p:nvSpPr>
        <p:spPr>
          <a:xfrm>
            <a:off x="6333566" y="2272553"/>
            <a:ext cx="5244353" cy="927847"/>
          </a:xfrm>
          <a:prstGeom prst="round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lang="en-US" sz="1600" b="1" dirty="0" smtClean="0">
                <a:solidFill>
                  <a:srgbClr val="FFFFFF"/>
                </a:solidFill>
              </a:rPr>
              <a:t>Online bid submissions on the e-procure portal is a very good step towards increasing the </a:t>
            </a:r>
            <a:r>
              <a:rPr lang="en-US" sz="1600" b="1" dirty="0" smtClean="0">
                <a:solidFill>
                  <a:srgbClr val="EFD44B"/>
                </a:solidFill>
              </a:rPr>
              <a:t>transparency of the tender process</a:t>
            </a:r>
          </a:p>
        </p:txBody>
      </p:sp>
      <p:sp>
        <p:nvSpPr>
          <p:cNvPr id="19" name="Rounded Rectangle 18"/>
          <p:cNvSpPr/>
          <p:nvPr/>
        </p:nvSpPr>
        <p:spPr>
          <a:xfrm>
            <a:off x="6333566" y="3312458"/>
            <a:ext cx="5244353" cy="927847"/>
          </a:xfrm>
          <a:prstGeom prst="round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lang="en-US" sz="1600" b="1" dirty="0" smtClean="0">
                <a:solidFill>
                  <a:srgbClr val="FFFFFF"/>
                </a:solidFill>
              </a:rPr>
              <a:t>Bid submission process is </a:t>
            </a:r>
            <a:r>
              <a:rPr lang="en-US" sz="1600" b="1" dirty="0" smtClean="0">
                <a:solidFill>
                  <a:srgbClr val="EFD44B"/>
                </a:solidFill>
              </a:rPr>
              <a:t>very simple and hassle-free</a:t>
            </a:r>
            <a:r>
              <a:rPr lang="en-US" sz="1600" b="1" dirty="0" smtClean="0">
                <a:solidFill>
                  <a:srgbClr val="FFFFFF"/>
                </a:solidFill>
              </a:rPr>
              <a:t>; document checklist feature helps ensure that the bid submitted is correct</a:t>
            </a:r>
          </a:p>
        </p:txBody>
      </p:sp>
      <p:sp>
        <p:nvSpPr>
          <p:cNvPr id="20" name="Rounded Rectangle 19"/>
          <p:cNvSpPr/>
          <p:nvPr/>
        </p:nvSpPr>
        <p:spPr>
          <a:xfrm>
            <a:off x="6333566" y="4352363"/>
            <a:ext cx="5244353" cy="927847"/>
          </a:xfrm>
          <a:prstGeom prst="round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lang="en-US" sz="1600" b="1" dirty="0" smtClean="0">
                <a:solidFill>
                  <a:srgbClr val="FFFFFF"/>
                </a:solidFill>
              </a:rPr>
              <a:t>As all tender related </a:t>
            </a:r>
            <a:r>
              <a:rPr lang="en-US" sz="1600" b="1" dirty="0" smtClean="0">
                <a:solidFill>
                  <a:srgbClr val="EFD44B"/>
                </a:solidFill>
              </a:rPr>
              <a:t>communication/</a:t>
            </a:r>
            <a:r>
              <a:rPr lang="en-US" sz="1600" b="1" dirty="0" smtClean="0">
                <a:solidFill>
                  <a:srgbClr val="FFFFFF"/>
                </a:solidFill>
              </a:rPr>
              <a:t> </a:t>
            </a:r>
            <a:r>
              <a:rPr lang="en-US" sz="1600" b="1" dirty="0" smtClean="0">
                <a:solidFill>
                  <a:srgbClr val="EFD44B"/>
                </a:solidFill>
              </a:rPr>
              <a:t>documents are available at one location</a:t>
            </a:r>
            <a:r>
              <a:rPr lang="en-US" sz="1600" b="1" dirty="0" smtClean="0">
                <a:solidFill>
                  <a:srgbClr val="FFFFFF"/>
                </a:solidFill>
              </a:rPr>
              <a:t>, bid preparation becomes </a:t>
            </a:r>
            <a:r>
              <a:rPr lang="en-US" sz="1600" b="1" dirty="0" err="1" smtClean="0">
                <a:solidFill>
                  <a:srgbClr val="FFFFFF"/>
                </a:solidFill>
              </a:rPr>
              <a:t>easiers</a:t>
            </a:r>
            <a:endParaRPr lang="en-US" sz="1600" b="1" dirty="0" smtClean="0">
              <a:solidFill>
                <a:srgbClr val="FFFFFF"/>
              </a:solidFill>
            </a:endParaRPr>
          </a:p>
        </p:txBody>
      </p:sp>
      <p:sp>
        <p:nvSpPr>
          <p:cNvPr id="21" name="Oval 20"/>
          <p:cNvSpPr>
            <a:spLocks noChangeArrowheads="1"/>
          </p:cNvSpPr>
          <p:nvPr/>
        </p:nvSpPr>
        <p:spPr bwMode="auto">
          <a:xfrm>
            <a:off x="361856" y="5658187"/>
            <a:ext cx="269875" cy="269875"/>
          </a:xfrm>
          <a:prstGeom prst="ellipse">
            <a:avLst/>
          </a:prstGeom>
          <a:solidFill>
            <a:schemeClr val="tx2">
              <a:lumMod val="100000"/>
            </a:schemeClr>
          </a:solidFill>
          <a:ln>
            <a:noFill/>
          </a:ln>
        </p:spPr>
        <p:txBody>
          <a:bodyPr vert="horz" wrap="square" lIns="0" tIns="0" rIns="0" bIns="0" numCol="1" anchor="ctr" anchorCtr="0" compatLnSpc="1">
            <a:prstTxWarp prst="textNoShape">
              <a:avLst/>
            </a:prstTxWarp>
          </a:bodyPr>
          <a:lstStyle/>
          <a:p>
            <a:pPr algn="ctr"/>
            <a:r>
              <a:rPr lang="en-US" sz="1600" b="1" dirty="0">
                <a:solidFill>
                  <a:srgbClr val="FFFFFF">
                    <a:lumMod val="100000"/>
                  </a:srgbClr>
                </a:solidFill>
                <a:latin typeface="Trebuchet MS" panose="020B0603020202020204" pitchFamily="34" charset="0"/>
              </a:rPr>
              <a:t>4</a:t>
            </a:r>
          </a:p>
        </p:txBody>
      </p:sp>
      <p:sp>
        <p:nvSpPr>
          <p:cNvPr id="24" name="Rounded Rectangle 23"/>
          <p:cNvSpPr/>
          <p:nvPr/>
        </p:nvSpPr>
        <p:spPr>
          <a:xfrm>
            <a:off x="6333566" y="5392267"/>
            <a:ext cx="5244353" cy="927847"/>
          </a:xfrm>
          <a:prstGeom prst="round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lang="en-US" sz="1600" b="1" dirty="0" smtClean="0">
                <a:solidFill>
                  <a:srgbClr val="EFD44B"/>
                </a:solidFill>
              </a:rPr>
              <a:t>Multiple security checks</a:t>
            </a:r>
            <a:r>
              <a:rPr lang="en-US" sz="1600" b="1" dirty="0" smtClean="0">
                <a:solidFill>
                  <a:srgbClr val="FFFFFF"/>
                </a:solidFill>
              </a:rPr>
              <a:t> (eg – digital signature, passwords etc.) in the e-tendering process provides comfort that the bid is secure</a:t>
            </a:r>
          </a:p>
        </p:txBody>
      </p:sp>
    </p:spTree>
    <p:extLst>
      <p:ext uri="{BB962C8B-B14F-4D97-AF65-F5344CB8AC3E}">
        <p14:creationId xmlns:p14="http://schemas.microsoft.com/office/powerpoint/2010/main" val="747012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0" y="230914"/>
            <a:ext cx="10177272" cy="553998"/>
          </a:xfrm>
          <a:solidFill>
            <a:schemeClr val="bg2">
              <a:lumMod val="75000"/>
            </a:schemeClr>
          </a:solidFill>
        </p:spPr>
        <p:txBody>
          <a:bodyPr/>
          <a:lstStyle/>
          <a:p>
            <a:r>
              <a:rPr lang="en-US" sz="2000" b="1" dirty="0" smtClean="0"/>
              <a:t>JNPT E-tender cum e-auction process followed for JNPT SEZ land allotment on lease (forward auction)</a:t>
            </a:r>
            <a:endParaRPr lang="en-US" sz="2000" b="1" dirty="0"/>
          </a:p>
        </p:txBody>
      </p:sp>
      <p:sp>
        <p:nvSpPr>
          <p:cNvPr id="3" name="Rectangle 2"/>
          <p:cNvSpPr/>
          <p:nvPr/>
        </p:nvSpPr>
        <p:spPr>
          <a:xfrm>
            <a:off x="690160" y="872360"/>
            <a:ext cx="10177272" cy="5586145"/>
          </a:xfrm>
          <a:prstGeom prst="rect">
            <a:avLst/>
          </a:prstGeom>
        </p:spPr>
        <p:txBody>
          <a:bodyPr wrap="square">
            <a:spAutoFit/>
          </a:bodyPr>
          <a:lstStyle/>
          <a:p>
            <a:pPr marL="285750" indent="-285750" algn="just">
              <a:buFont typeface="Arial" panose="020B0604020202020204" pitchFamily="34" charset="0"/>
              <a:buChar char="•"/>
            </a:pPr>
            <a:r>
              <a:rPr lang="en-US" sz="1700" dirty="0"/>
              <a:t>The Port land policy guidelines mandates that all port land needs to be allocated on lease basis through a tender-cum-auction process. JNPT </a:t>
            </a:r>
            <a:r>
              <a:rPr lang="en-US" sz="1700" dirty="0" smtClean="0"/>
              <a:t>followed </a:t>
            </a:r>
            <a:r>
              <a:rPr lang="en-US" sz="1700" dirty="0"/>
              <a:t>tender-cum-auction for allocating land earmarked for setting up a Special Economic Zone (SEZ) at JNPT</a:t>
            </a:r>
            <a:r>
              <a:rPr lang="en-US" sz="1700" dirty="0" smtClean="0"/>
              <a:t>.</a:t>
            </a:r>
          </a:p>
          <a:p>
            <a:pPr marL="285750" indent="-285750" algn="just">
              <a:buFont typeface="Arial" panose="020B0604020202020204" pitchFamily="34" charset="0"/>
              <a:buChar char="•"/>
            </a:pPr>
            <a:r>
              <a:rPr lang="en-US" sz="1700" dirty="0" smtClean="0"/>
              <a:t>The process adopted has 2 stage of tender process followed by e-auction process (forward auction, as maximum price of plot is to secure). </a:t>
            </a:r>
          </a:p>
          <a:p>
            <a:pPr marL="285750" indent="-285750" algn="just">
              <a:buFont typeface="Arial" panose="020B0604020202020204" pitchFamily="34" charset="0"/>
              <a:buChar char="•"/>
            </a:pPr>
            <a:r>
              <a:rPr lang="en-US" sz="1700" dirty="0" smtClean="0"/>
              <a:t>Thus, bidders are subject to technical qualification and the financial bids of the successful technical bidders are opened and the highest bid received is used as the starting rate for auction of said plot. </a:t>
            </a:r>
          </a:p>
          <a:p>
            <a:pPr marL="285750" indent="-285750" algn="just">
              <a:buFont typeface="Arial" panose="020B0604020202020204" pitchFamily="34" charset="0"/>
              <a:buChar char="•"/>
            </a:pPr>
            <a:r>
              <a:rPr lang="en-US" sz="1700" dirty="0" smtClean="0"/>
              <a:t>The highest bidder in the e-auction process is the successful bidder for the respective plot.</a:t>
            </a:r>
          </a:p>
          <a:p>
            <a:pPr marL="285750" indent="-285750" algn="just">
              <a:buFont typeface="Arial" panose="020B0604020202020204" pitchFamily="34" charset="0"/>
              <a:buChar char="•"/>
            </a:pPr>
            <a:r>
              <a:rPr lang="en-US" sz="1700" dirty="0" smtClean="0"/>
              <a:t>User department can select to mask the names of the bidder during the e-auction process and the names of the bidders quoting the rates cant be seen by any of the bidder and also the user </a:t>
            </a:r>
            <a:r>
              <a:rPr lang="en-US" sz="1700" dirty="0" err="1" smtClean="0"/>
              <a:t>dept</a:t>
            </a:r>
            <a:r>
              <a:rPr lang="en-US" sz="1700" dirty="0" smtClean="0"/>
              <a:t> to maintain the secrecy of identity, thus the secured transparent process of auction is ensured.</a:t>
            </a:r>
          </a:p>
          <a:p>
            <a:pPr marL="285750" indent="-285750" algn="just">
              <a:buFont typeface="Arial" panose="020B0604020202020204" pitchFamily="34" charset="0"/>
              <a:buChar char="•"/>
            </a:pPr>
            <a:r>
              <a:rPr lang="en-US" sz="1700" dirty="0" smtClean="0"/>
              <a:t>User department can select to decide the increment value (in % or absolute value) for the quote to avoid irritating/ auction rigging quote increments and serious bidders only quote</a:t>
            </a:r>
          </a:p>
          <a:p>
            <a:pPr marL="285750" indent="-285750" algn="just">
              <a:buFont typeface="Arial" panose="020B0604020202020204" pitchFamily="34" charset="0"/>
              <a:buChar char="•"/>
            </a:pPr>
            <a:r>
              <a:rPr lang="en-US" sz="1700" dirty="0" smtClean="0"/>
              <a:t>The maximum limit of forward quote is also provided to ensure no rigging of auction quote occurs</a:t>
            </a:r>
          </a:p>
          <a:p>
            <a:pPr marL="285750" indent="-285750" algn="just">
              <a:buFont typeface="Arial" panose="020B0604020202020204" pitchFamily="34" charset="0"/>
              <a:buChar char="•"/>
            </a:pPr>
            <a:r>
              <a:rPr lang="en-US" sz="1700" dirty="0" smtClean="0"/>
              <a:t>The auto extension of process happens if bids are received in the threshold limit of auction closing and the extension duration of 10 </a:t>
            </a:r>
            <a:r>
              <a:rPr lang="en-US" sz="1700" dirty="0" err="1" smtClean="0"/>
              <a:t>mnts</a:t>
            </a:r>
            <a:r>
              <a:rPr lang="en-US" sz="1700" dirty="0" smtClean="0"/>
              <a:t> is provided to ensure equal opportunity for all bidders, further in extended period if any bidder puts his increment quote after 5 minutes then only the auto extension time is granted and the active bidders must be alert to take note of it</a:t>
            </a:r>
          </a:p>
          <a:p>
            <a:pPr marL="285750" indent="-285750" algn="just">
              <a:buFont typeface="Arial" panose="020B0604020202020204" pitchFamily="34" charset="0"/>
              <a:buChar char="•"/>
            </a:pPr>
            <a:r>
              <a:rPr lang="en-US" sz="1700" dirty="0" smtClean="0"/>
              <a:t>The auction process of JNPT have given us an opportunity to learn and improve during 3 auction process carried out till date and few more will be taken up in near future</a:t>
            </a:r>
            <a:endParaRPr lang="en-US" sz="1700" dirty="0"/>
          </a:p>
        </p:txBody>
      </p:sp>
    </p:spTree>
    <p:extLst>
      <p:ext uri="{BB962C8B-B14F-4D97-AF65-F5344CB8AC3E}">
        <p14:creationId xmlns:p14="http://schemas.microsoft.com/office/powerpoint/2010/main" val="57254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b="1" dirty="0" err="1" smtClean="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177272" cy="664797"/>
          </a:xfrm>
        </p:spPr>
        <p:txBody>
          <a:bodyPr/>
          <a:lstStyle/>
          <a:p>
            <a:r>
              <a:rPr lang="en-US" b="1" dirty="0" smtClean="0"/>
              <a:t>JNPT SEZ's experience with e-tender cum auction process has been excellent till date</a:t>
            </a:r>
            <a:endParaRPr lang="en-US" b="1" dirty="0"/>
          </a:p>
        </p:txBody>
      </p:sp>
      <p:sp>
        <p:nvSpPr>
          <p:cNvPr id="5" name="TextBox 4"/>
          <p:cNvSpPr txBox="1"/>
          <p:nvPr/>
        </p:nvSpPr>
        <p:spPr>
          <a:xfrm>
            <a:off x="629999" y="1841437"/>
            <a:ext cx="4806534" cy="2368395"/>
          </a:xfrm>
          <a:prstGeom prst="rect">
            <a:avLst/>
          </a:prstGeom>
          <a:noFill/>
          <a:ln cap="rnd">
            <a:noFill/>
          </a:ln>
          <a:extLst/>
        </p:spPr>
        <p:txBody>
          <a:bodyPr vert="horz" wrap="square" lIns="0" tIns="0" rIns="0" bIns="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2400">
                <a:solidFill>
                  <a:srgbClr val="002060">
                    <a:lumMod val="100000"/>
                  </a:srgbClr>
                </a:solidFill>
                <a:latin typeface="Trebuchet MS" panose="020B0603020202020204" pitchFamily="34" charset="0"/>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lnSpc>
                <a:spcPct val="150000"/>
              </a:lnSpc>
            </a:pPr>
            <a:r>
              <a:rPr lang="en-US" sz="1600" b="1" dirty="0" smtClean="0">
                <a:solidFill>
                  <a:schemeClr val="tx2"/>
                </a:solidFill>
                <a:latin typeface="+mj-lt"/>
                <a:ea typeface="+mj-ea"/>
                <a:cs typeface="+mj-cs"/>
                <a:sym typeface="Trebuchet MS" panose="020B0603020202020204" pitchFamily="34" charset="0"/>
              </a:rPr>
              <a:t>JNPT SEZ process of land allotment : JNPT is in the process of allotment of 277 HA of its free hold land on lease for 60 years and to make the process transparent and hassle free the CPP’s e-procurement portal’s e-tender cum e-auction module is being used by JNPT-SEZ (Forward auction process to ensure that the maximum price for the land is quoted by bid participants)</a:t>
            </a:r>
            <a:endParaRPr lang="en-US" sz="1600" b="1" dirty="0">
              <a:solidFill>
                <a:schemeClr val="tx2"/>
              </a:solidFill>
              <a:latin typeface="+mj-lt"/>
              <a:ea typeface="+mj-ea"/>
              <a:cs typeface="+mj-cs"/>
              <a:sym typeface="Trebuchet MS" panose="020B0603020202020204" pitchFamily="34" charset="0"/>
            </a:endParaRPr>
          </a:p>
        </p:txBody>
      </p:sp>
      <p:sp>
        <p:nvSpPr>
          <p:cNvPr id="6" name="TextBox 5"/>
          <p:cNvSpPr txBox="1"/>
          <p:nvPr/>
        </p:nvSpPr>
        <p:spPr>
          <a:xfrm>
            <a:off x="6333566" y="1436363"/>
            <a:ext cx="4806534" cy="512618"/>
          </a:xfrm>
          <a:prstGeom prst="rect">
            <a:avLst/>
          </a:prstGeom>
          <a:noFill/>
          <a:ln cap="rnd">
            <a:noFill/>
          </a:ln>
          <a:extLst/>
        </p:spPr>
        <p:txBody>
          <a:bodyPr vert="horz" wrap="square" lIns="0" tIns="0" rIns="0" bIns="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2400">
                <a:solidFill>
                  <a:srgbClr val="002060">
                    <a:lumMod val="100000"/>
                  </a:srgbClr>
                </a:solidFill>
                <a:latin typeface="Trebuchet MS" panose="020B0603020202020204" pitchFamily="34" charset="0"/>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90000"/>
              </a:lnSpc>
              <a:spcBef>
                <a:spcPct val="0"/>
              </a:spcBef>
            </a:pPr>
            <a:r>
              <a:rPr lang="en-US" sz="2000" b="1" dirty="0" smtClean="0">
                <a:solidFill>
                  <a:schemeClr val="tx2"/>
                </a:solidFill>
                <a:latin typeface="+mj-lt"/>
                <a:ea typeface="+mj-ea"/>
                <a:cs typeface="+mj-cs"/>
                <a:sym typeface="Trebuchet MS" panose="020B0603020202020204" pitchFamily="34" charset="0"/>
              </a:rPr>
              <a:t>Bidders acceptance for the e-tender cum e-auction process </a:t>
            </a:r>
            <a:r>
              <a:rPr lang="en-US" sz="1400" b="1" dirty="0" smtClean="0">
                <a:solidFill>
                  <a:schemeClr val="tx2"/>
                </a:solidFill>
                <a:latin typeface="+mj-lt"/>
                <a:ea typeface="+mj-ea"/>
                <a:cs typeface="+mj-cs"/>
                <a:sym typeface="Trebuchet MS" panose="020B0603020202020204" pitchFamily="34" charset="0"/>
              </a:rPr>
              <a:t>(</a:t>
            </a:r>
            <a:r>
              <a:rPr lang="en-US" sz="1400" b="1" u="sng" dirty="0" smtClean="0">
                <a:solidFill>
                  <a:schemeClr val="tx2"/>
                </a:solidFill>
                <a:latin typeface="+mj-lt"/>
                <a:ea typeface="+mj-ea"/>
                <a:cs typeface="+mj-cs"/>
                <a:sym typeface="Trebuchet MS" panose="020B0603020202020204" pitchFamily="34" charset="0"/>
              </a:rPr>
              <a:t>Which all of them have used first time</a:t>
            </a:r>
            <a:r>
              <a:rPr lang="en-US" sz="1400" b="1" dirty="0" smtClean="0">
                <a:solidFill>
                  <a:schemeClr val="tx2"/>
                </a:solidFill>
                <a:latin typeface="+mj-lt"/>
                <a:ea typeface="+mj-ea"/>
                <a:cs typeface="+mj-cs"/>
                <a:sym typeface="Trebuchet MS" panose="020B0603020202020204" pitchFamily="34" charset="0"/>
              </a:rPr>
              <a:t> )</a:t>
            </a:r>
            <a:endParaRPr lang="en-US" sz="1400" b="1" dirty="0">
              <a:solidFill>
                <a:schemeClr val="tx2"/>
              </a:solidFill>
              <a:latin typeface="+mj-lt"/>
              <a:ea typeface="+mj-ea"/>
              <a:cs typeface="+mj-cs"/>
              <a:sym typeface="Trebuchet MS" panose="020B0603020202020204" pitchFamily="34" charset="0"/>
            </a:endParaRPr>
          </a:p>
        </p:txBody>
      </p:sp>
      <p:sp>
        <p:nvSpPr>
          <p:cNvPr id="7" name="Rectangle 6"/>
          <p:cNvSpPr/>
          <p:nvPr/>
        </p:nvSpPr>
        <p:spPr>
          <a:xfrm>
            <a:off x="559008" y="4352363"/>
            <a:ext cx="4948517" cy="1893788"/>
          </a:xfrm>
          <a:prstGeom prst="rect">
            <a:avLst/>
          </a:prstGeom>
        </p:spPr>
        <p:txBody>
          <a:bodyPr wrap="square" anchor="t">
            <a:spAutoFit/>
          </a:bodyPr>
          <a:lstStyle/>
          <a:p>
            <a:pPr>
              <a:lnSpc>
                <a:spcPct val="150000"/>
              </a:lnSpc>
              <a:buSzPct val="100000"/>
              <a:buFont typeface="Trebuchet MS" panose="020B0603020202020204" pitchFamily="34" charset="0"/>
              <a:buChar char="​"/>
            </a:pPr>
            <a:r>
              <a:rPr lang="en-US" sz="1600" b="1" dirty="0" smtClean="0">
                <a:solidFill>
                  <a:schemeClr val="accent1">
                    <a:lumMod val="90000"/>
                    <a:lumOff val="10000"/>
                  </a:schemeClr>
                </a:solidFill>
                <a:latin typeface="Trebuchet MS" panose="020B0603020202020204" pitchFamily="34" charset="0"/>
              </a:rPr>
              <a:t>The said process was followed for 3 tender cum auction process till date by JNPT-SEZ and have been successful in all respect where by around 75 acres of land out of 440 acres of land to be allotted on lease is allotted.</a:t>
            </a:r>
          </a:p>
        </p:txBody>
      </p:sp>
      <p:sp>
        <p:nvSpPr>
          <p:cNvPr id="18" name="Rounded Rectangle 17"/>
          <p:cNvSpPr/>
          <p:nvPr/>
        </p:nvSpPr>
        <p:spPr>
          <a:xfrm>
            <a:off x="6333566" y="2097747"/>
            <a:ext cx="5244353" cy="1102654"/>
          </a:xfrm>
          <a:prstGeom prst="round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90000"/>
              </a:lnSpc>
              <a:spcAft>
                <a:spcPts val="1000"/>
              </a:spcAft>
            </a:pPr>
            <a:r>
              <a:rPr lang="en-US" sz="1600" b="1" dirty="0" smtClean="0">
                <a:solidFill>
                  <a:srgbClr val="FFFFFF"/>
                </a:solidFill>
              </a:rPr>
              <a:t>On registration by any bidder for said tender, all automated communications pertaining to said tender are received. Secured online process with easy steps helped bidders to upload bid documents efficiently</a:t>
            </a:r>
            <a:endParaRPr lang="en-US" sz="1600" b="1" dirty="0" smtClean="0">
              <a:solidFill>
                <a:srgbClr val="EFD44B"/>
              </a:solidFill>
            </a:endParaRPr>
          </a:p>
        </p:txBody>
      </p:sp>
      <p:sp>
        <p:nvSpPr>
          <p:cNvPr id="19" name="Rounded Rectangle 18"/>
          <p:cNvSpPr/>
          <p:nvPr/>
        </p:nvSpPr>
        <p:spPr>
          <a:xfrm>
            <a:off x="6333566" y="3249708"/>
            <a:ext cx="5244353" cy="927847"/>
          </a:xfrm>
          <a:prstGeom prst="round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90000"/>
              </a:lnSpc>
              <a:spcAft>
                <a:spcPts val="1000"/>
              </a:spcAft>
            </a:pPr>
            <a:r>
              <a:rPr lang="en-US" sz="1600" b="1" dirty="0" smtClean="0">
                <a:solidFill>
                  <a:srgbClr val="FFFFFF"/>
                </a:solidFill>
              </a:rPr>
              <a:t>After the technical and financial evaluation the reserve price discovered is the base price for the e-auction process to commence and bidder is able to participate online with his team with cool mind.</a:t>
            </a:r>
          </a:p>
        </p:txBody>
      </p:sp>
      <p:sp>
        <p:nvSpPr>
          <p:cNvPr id="20" name="Rounded Rectangle 19"/>
          <p:cNvSpPr/>
          <p:nvPr/>
        </p:nvSpPr>
        <p:spPr>
          <a:xfrm>
            <a:off x="6333566" y="4226863"/>
            <a:ext cx="5244353" cy="1322158"/>
          </a:xfrm>
          <a:prstGeom prst="round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90000"/>
              </a:lnSpc>
              <a:spcAft>
                <a:spcPts val="1000"/>
              </a:spcAft>
            </a:pPr>
            <a:r>
              <a:rPr lang="en-US" sz="1600" b="1" dirty="0" smtClean="0">
                <a:solidFill>
                  <a:srgbClr val="FFFFFF"/>
                </a:solidFill>
              </a:rPr>
              <a:t>The auction process with auto increment facility to ensure equal opportunity for all bidders have enhanced the confidence of the bidders about the transparent system and have emerged good participation from MNC’s. This has resulted a good rate for the JNPT SEZ land</a:t>
            </a:r>
          </a:p>
        </p:txBody>
      </p:sp>
      <p:sp>
        <p:nvSpPr>
          <p:cNvPr id="24" name="Rounded Rectangle 23"/>
          <p:cNvSpPr/>
          <p:nvPr/>
        </p:nvSpPr>
        <p:spPr>
          <a:xfrm>
            <a:off x="6333566" y="5598329"/>
            <a:ext cx="5244353" cy="927847"/>
          </a:xfrm>
          <a:prstGeom prst="round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90000"/>
              </a:lnSpc>
              <a:spcAft>
                <a:spcPts val="1000"/>
              </a:spcAft>
            </a:pPr>
            <a:r>
              <a:rPr lang="en-US" sz="1600" b="1" dirty="0" smtClean="0">
                <a:solidFill>
                  <a:srgbClr val="FFFFFF"/>
                </a:solidFill>
              </a:rPr>
              <a:t>JNPT SEZ with the help of this system able to get 6.5 times higher rate than the reserve price for one of the plot where MNC bidders participated in e-tender cum e-auction process</a:t>
            </a:r>
          </a:p>
        </p:txBody>
      </p:sp>
    </p:spTree>
    <p:extLst>
      <p:ext uri="{BB962C8B-B14F-4D97-AF65-F5344CB8AC3E}">
        <p14:creationId xmlns:p14="http://schemas.microsoft.com/office/powerpoint/2010/main" val="1680150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25" y="257320"/>
            <a:ext cx="10933350" cy="553998"/>
          </a:xfrm>
        </p:spPr>
        <p:txBody>
          <a:bodyPr/>
          <a:lstStyle/>
          <a:p>
            <a:pPr algn="just"/>
            <a:r>
              <a:rPr lang="en-US" sz="2000" dirty="0" smtClean="0"/>
              <a:t>This slide is used by bidder to enter his bid price which provides all related data transparently for the bidder to take call for his bid price with cool mind</a:t>
            </a:r>
            <a:endParaRPr lang="en-US" sz="2000" dirty="0"/>
          </a:p>
        </p:txBody>
      </p:sp>
      <p:pic>
        <p:nvPicPr>
          <p:cNvPr id="6" name="Content Placeholder 5"/>
          <p:cNvPicPr>
            <a:picLocks noGrp="1" noChangeAspect="1"/>
          </p:cNvPicPr>
          <p:nvPr>
            <p:ph idx="1"/>
          </p:nvPr>
        </p:nvPicPr>
        <p:blipFill>
          <a:blip r:embed="rId2"/>
          <a:stretch>
            <a:fillRect/>
          </a:stretch>
        </p:blipFill>
        <p:spPr>
          <a:xfrm>
            <a:off x="0" y="836023"/>
            <a:ext cx="12192000" cy="6018629"/>
          </a:xfrm>
          <a:prstGeom prst="rect">
            <a:avLst/>
          </a:prstGeom>
        </p:spPr>
      </p:pic>
      <p:sp>
        <p:nvSpPr>
          <p:cNvPr id="3" name="Rounded Rectangular Callout 2"/>
          <p:cNvSpPr/>
          <p:nvPr/>
        </p:nvSpPr>
        <p:spPr>
          <a:xfrm>
            <a:off x="4616067" y="5552500"/>
            <a:ext cx="2291509" cy="723449"/>
          </a:xfrm>
          <a:prstGeom prst="wedgeRoundRectCallout">
            <a:avLst>
              <a:gd name="adj1" fmla="val 115112"/>
              <a:gd name="adj2" fmla="val -1245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4202" y="5629619"/>
            <a:ext cx="2203374" cy="646331"/>
          </a:xfrm>
          <a:prstGeom prst="rect">
            <a:avLst/>
          </a:prstGeom>
          <a:noFill/>
        </p:spPr>
        <p:txBody>
          <a:bodyPr wrap="square" rtlCol="0">
            <a:spAutoFit/>
          </a:bodyPr>
          <a:lstStyle/>
          <a:p>
            <a:r>
              <a:rPr lang="en-US" dirty="0" smtClean="0"/>
              <a:t>1..Enter your Auction price and sign it</a:t>
            </a:r>
            <a:endParaRPr lang="en-US" dirty="0"/>
          </a:p>
        </p:txBody>
      </p:sp>
      <p:sp>
        <p:nvSpPr>
          <p:cNvPr id="5" name="Rounded Rectangular Callout 4"/>
          <p:cNvSpPr/>
          <p:nvPr/>
        </p:nvSpPr>
        <p:spPr>
          <a:xfrm>
            <a:off x="9871113" y="3778786"/>
            <a:ext cx="1762699" cy="859315"/>
          </a:xfrm>
          <a:prstGeom prst="wedgeRoundRectCallout">
            <a:avLst>
              <a:gd name="adj1" fmla="val -38958"/>
              <a:gd name="adj2" fmla="val 1419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48231" y="3888954"/>
            <a:ext cx="1498294" cy="646331"/>
          </a:xfrm>
          <a:prstGeom prst="rect">
            <a:avLst/>
          </a:prstGeom>
          <a:noFill/>
        </p:spPr>
        <p:txBody>
          <a:bodyPr wrap="square" rtlCol="0">
            <a:spAutoFit/>
          </a:bodyPr>
          <a:lstStyle/>
          <a:p>
            <a:r>
              <a:rPr lang="en-US" dirty="0" smtClean="0"/>
              <a:t>2.. Click on Submit</a:t>
            </a:r>
            <a:endParaRPr lang="en-US" dirty="0"/>
          </a:p>
        </p:txBody>
      </p:sp>
    </p:spTree>
    <p:extLst>
      <p:ext uri="{BB962C8B-B14F-4D97-AF65-F5344CB8AC3E}">
        <p14:creationId xmlns:p14="http://schemas.microsoft.com/office/powerpoint/2010/main" val="3234831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25" y="124202"/>
            <a:ext cx="10933350" cy="830997"/>
          </a:xfrm>
        </p:spPr>
        <p:txBody>
          <a:bodyPr/>
          <a:lstStyle/>
          <a:p>
            <a:pPr algn="just"/>
            <a:r>
              <a:rPr lang="en-US" sz="2000" dirty="0" smtClean="0"/>
              <a:t>In case of auto extension, the data of the extended time is shown so that the bidder can execute his bid quote and also the changes are real time so that there is no lapse so that the bidder is rest assured of his bid execution in time with cool mind</a:t>
            </a:r>
            <a:endParaRPr lang="en-US" sz="2000" dirty="0"/>
          </a:p>
        </p:txBody>
      </p:sp>
      <p:pic>
        <p:nvPicPr>
          <p:cNvPr id="4" name="Content Placeholder 3"/>
          <p:cNvPicPr>
            <a:picLocks noGrp="1" noChangeAspect="1"/>
          </p:cNvPicPr>
          <p:nvPr>
            <p:ph idx="1"/>
          </p:nvPr>
        </p:nvPicPr>
        <p:blipFill>
          <a:blip r:embed="rId2"/>
          <a:stretch>
            <a:fillRect/>
          </a:stretch>
        </p:blipFill>
        <p:spPr>
          <a:xfrm>
            <a:off x="0" y="955199"/>
            <a:ext cx="12192000" cy="5899453"/>
          </a:xfrm>
          <a:prstGeom prst="rect">
            <a:avLst/>
          </a:prstGeom>
        </p:spPr>
      </p:pic>
    </p:spTree>
    <p:extLst>
      <p:ext uri="{BB962C8B-B14F-4D97-AF65-F5344CB8AC3E}">
        <p14:creationId xmlns:p14="http://schemas.microsoft.com/office/powerpoint/2010/main" val="44706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0" y="165600"/>
            <a:ext cx="10946675" cy="830997"/>
          </a:xfrm>
        </p:spPr>
        <p:txBody>
          <a:bodyPr/>
          <a:lstStyle/>
          <a:p>
            <a:pPr algn="just"/>
            <a:r>
              <a:rPr lang="en-US" sz="2000" dirty="0" smtClean="0"/>
              <a:t>The slide show the multi lot auction value history where the value of auction quoted are displayed for a particular plot and based on the final time of the auction the successful bidder is decided</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12" y="1115349"/>
            <a:ext cx="10881360" cy="5638147"/>
          </a:xfrm>
          <a:prstGeom prst="rect">
            <a:avLst/>
          </a:prstGeom>
        </p:spPr>
      </p:pic>
    </p:spTree>
    <p:extLst>
      <p:ext uri="{BB962C8B-B14F-4D97-AF65-F5344CB8AC3E}">
        <p14:creationId xmlns:p14="http://schemas.microsoft.com/office/powerpoint/2010/main" val="2780341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MASTERWIZARD_MARGINS" val="0"/>
  <p:tag name="EE4P_MASTERWIZARD_DRAFT" val="0"/>
  <p:tag name="EE4P_STYLE_ID" val="gplwMGrR"/>
  <p:tag name="EE4P_STYLE_NAME" val="JNPT Grid16:9"/>
  <p:tag name="THINKCELLPRESENTATIONDONOTDELETE" val="&lt;?xml version=&quot;1.0&quot; encoding=&quot;UTF-16&quot; standalone=&quot;yes&quot;?&gt;&lt;root reqver=&quot;24162&quot;&gt;&lt;version val=&quot;270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GzdxgXvsQf6KvdE_H9u4G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IBXj9iYThCeJPTxD7DIi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db989fv8QC2cDF7V2sMHn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XgdIgVO2TXC287XbvHEu5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iXAziaT9CY3oKY8aX55w"/>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R4VTS_KQ7WgXGdDZmTeH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kVC6urJ5TIGuObi5n1PwH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zE0AJBMNQKG_Pbsl94ziO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M5lr2aQKR0Cyd0o8Z8vl2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Nzw60cEfRDmYj7pDOF2r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_AxTGJYvSTq8.v2c508w.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L8Ha6WVPTduwBupmo0luH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5qjHEOVRtitNCuHx40Hv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dac00vO3QDORXeEIQdKfW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QOW5_N0BTHunjNcrAY.AVw"/>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8t0aHlJT92MnmahgUlFI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BSGuVYXRBqAOzS.ARMh2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OHtlLcp3RzOsR5AvUsffA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kpIVYaiT0OCKrhUD2YEi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cKlxzmgSdSXXXH9tdo1c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1GAJIbmTU6knq3GrDmcf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KgTCc1QrKMSHGFchYH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kwrgCFapSMe1VmqIWDp4S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PhDLmAaCRWab5fvGz4W9A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QacFKohQ7.oY7Ux.wSX4w"/>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3UlOLzYR4iuMOsm2gcJd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OqMRLFPRreEHbBm8FTVp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kQF1IIATDmmd5RIpw.2z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GAmATzTASZScciUVZ5N_k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GAmATzTASZScciUVZ5N_kQ"/>
</p:tagLst>
</file>

<file path=ppt/theme/theme1.xml><?xml version="1.0" encoding="utf-8"?>
<a:theme xmlns:a="http://schemas.openxmlformats.org/drawingml/2006/main" name="JNPT Grid16:9">
  <a:themeElements>
    <a:clrScheme name="JNPT">
      <a:dk1>
        <a:srgbClr val="000000"/>
      </a:dk1>
      <a:lt1>
        <a:sysClr val="window" lastClr="FFFFFF"/>
      </a:lt1>
      <a:dk2>
        <a:srgbClr val="002060"/>
      </a:dk2>
      <a:lt2>
        <a:srgbClr val="F2F2F2"/>
      </a:lt2>
      <a:accent1>
        <a:srgbClr val="000714"/>
      </a:accent1>
      <a:accent2>
        <a:srgbClr val="001642"/>
      </a:accent2>
      <a:accent3>
        <a:srgbClr val="D4E03C"/>
      </a:accent3>
      <a:accent4>
        <a:srgbClr val="3B7CFF"/>
      </a:accent4>
      <a:accent5>
        <a:srgbClr val="6E6F73"/>
      </a:accent5>
      <a:accent6>
        <a:srgbClr val="A6CC44"/>
      </a:accent6>
      <a:hlink>
        <a:srgbClr val="DA4A10"/>
      </a:hlink>
      <a:folHlink>
        <a:srgbClr val="F49670"/>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accent5"/>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TotalTime>
  <Words>2216</Words>
  <Application>Microsoft Office PowerPoint</Application>
  <PresentationFormat>Custom</PresentationFormat>
  <Paragraphs>417</Paragraphs>
  <Slides>15</Slides>
  <Notes>0</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15</vt:i4>
      </vt:variant>
      <vt:variant>
        <vt:lpstr>Custom Shows</vt:lpstr>
      </vt:variant>
      <vt:variant>
        <vt:i4>1</vt:i4>
      </vt:variant>
    </vt:vector>
  </HeadingPairs>
  <TitlesOfParts>
    <vt:vector size="18" baseType="lpstr">
      <vt:lpstr>JNPT Grid16:9</vt:lpstr>
      <vt:lpstr>think-cell Slide</vt:lpstr>
      <vt:lpstr>JNPT's experience with the E-procurement portal</vt:lpstr>
      <vt:lpstr>e-Procurement – NIC Services for increasing Transparency  </vt:lpstr>
      <vt:lpstr>Jawaharlal Nehru Port Trust (JNPT) is the biggest container handling Port in India, handling around 55% of total container handled by all Major Ports in India. In its coveted role as the Hub Port on the Western Coast of India, JNP is ranked among top 35 Container Ports in the World</vt:lpstr>
      <vt:lpstr>JNPT's experience with e-procurement portal has been excellent till date</vt:lpstr>
      <vt:lpstr>JNPT E-tender cum e-auction process followed for JNPT SEZ land allotment on lease (forward auction)</vt:lpstr>
      <vt:lpstr>JNPT SEZ's experience with e-tender cum auction process has been excellent till date</vt:lpstr>
      <vt:lpstr>This slide is used by bidder to enter his bid price which provides all related data transparently for the bidder to take call for his bid price with cool mind</vt:lpstr>
      <vt:lpstr>In case of auto extension, the data of the extended time is shown so that the bidder can execute his bid quote and also the changes are real time so that there is no lapse so that the bidder is rest assured of his bid execution in time with cool mind</vt:lpstr>
      <vt:lpstr>The slide show the multi lot auction value history where the value of auction quoted are displayed for a particular plot and based on the final time of the auction the successful bidder is decided</vt:lpstr>
      <vt:lpstr>In any plot if multiple bidders are participating in auction the values of the multilot auction are seen as per this slide at the end of auction and the final highest bidder is the successful bidder, the names of the bidder can be masked as per user department selection while creating auction</vt:lpstr>
      <vt:lpstr>Here the sample of the final BOQ received after e-auction process for 9 plots where auction quotes received are shown where the details of the rates of Financial bid are shown </vt:lpstr>
      <vt:lpstr>The final data of the 9 plots auctioned with highest bid value in right most column, (names masked for secrecy, 2 plots no response and to be retendered)</vt:lpstr>
      <vt:lpstr>Multi Currency e-procurement- For Scanners by IPA</vt:lpstr>
      <vt:lpstr>PowerPoint Presentation</vt:lpstr>
      <vt:lpstr>PowerPoint Presentation</vt:lpstr>
      <vt:lpstr>Format Guide Workshop</vt:lpstr>
    </vt:vector>
  </TitlesOfParts>
  <Company>Efficient Elements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The Boston Consulting Group</dc:subject>
  <dc:creator>wildfire.login</dc:creator>
  <cp:lastModifiedBy>sunil d</cp:lastModifiedBy>
  <cp:revision>434</cp:revision>
  <cp:lastPrinted>1999-12-31T18:30:00Z</cp:lastPrinted>
  <dcterms:created xsi:type="dcterms:W3CDTF">2019-01-12T06:44:33Z</dcterms:created>
  <dcterms:modified xsi:type="dcterms:W3CDTF">2019-01-15T17:13:28Z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Template Name">
    <vt:lpwstr>16x9</vt:lpwstr>
  </property>
  <property fmtid="{D5CDD505-2E9C-101B-9397-08002B2CF9AE}" pid="4" name="_NewReviewCycle">
    <vt:lpwstr/>
  </property>
</Properties>
</file>