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3" r:id="rId1"/>
    <p:sldMasterId id="2147483900" r:id="rId2"/>
    <p:sldMasterId id="2147483912" r:id="rId3"/>
  </p:sldMasterIdLst>
  <p:notesMasterIdLst>
    <p:notesMasterId r:id="rId25"/>
  </p:notesMasterIdLst>
  <p:sldIdLst>
    <p:sldId id="276" r:id="rId4"/>
    <p:sldId id="257" r:id="rId5"/>
    <p:sldId id="269" r:id="rId6"/>
    <p:sldId id="258" r:id="rId7"/>
    <p:sldId id="259" r:id="rId8"/>
    <p:sldId id="260" r:id="rId9"/>
    <p:sldId id="273" r:id="rId10"/>
    <p:sldId id="261" r:id="rId11"/>
    <p:sldId id="271" r:id="rId12"/>
    <p:sldId id="263" r:id="rId13"/>
    <p:sldId id="274" r:id="rId14"/>
    <p:sldId id="265" r:id="rId15"/>
    <p:sldId id="266" r:id="rId16"/>
    <p:sldId id="268" r:id="rId17"/>
    <p:sldId id="275" r:id="rId18"/>
    <p:sldId id="270" r:id="rId19"/>
    <p:sldId id="277" r:id="rId20"/>
    <p:sldId id="281" r:id="rId21"/>
    <p:sldId id="278" r:id="rId22"/>
    <p:sldId id="279" r:id="rId23"/>
    <p:sldId id="280" r:id="rId24"/>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200" b="1" i="0" u="none" strike="noStrike" kern="1200" baseline="0">
                <a:solidFill>
                  <a:schemeClr val="dk1">
                    <a:lumMod val="75000"/>
                    <a:lumOff val="25000"/>
                  </a:schemeClr>
                </a:solidFill>
                <a:latin typeface="+mn-lt"/>
                <a:ea typeface="+mn-ea"/>
                <a:cs typeface="+mn-cs"/>
              </a:defRPr>
            </a:pPr>
            <a:r>
              <a:rPr lang="en-IN" dirty="0">
                <a:solidFill>
                  <a:srgbClr val="7030A0"/>
                </a:solidFill>
              </a:rPr>
              <a:t>No. of tenders &amp; their Value</a:t>
            </a:r>
          </a:p>
        </c:rich>
      </c:tx>
      <c:layout/>
      <c:overlay val="0"/>
      <c:spPr>
        <a:noFill/>
        <a:ln>
          <a:noFill/>
        </a:ln>
        <a:effectLst/>
      </c:spPr>
    </c:title>
    <c:autoTitleDeleted val="0"/>
    <c:plotArea>
      <c:layout/>
      <c:barChart>
        <c:barDir val="col"/>
        <c:grouping val="clustered"/>
        <c:varyColors val="1"/>
        <c:ser>
          <c:idx val="0"/>
          <c:order val="0"/>
          <c:tx>
            <c:strRef>
              <c:f>Sheet1!$B$1</c:f>
              <c:strCache>
                <c:ptCount val="1"/>
                <c:pt idx="0">
                  <c:v>No of Tenders</c:v>
                </c:pt>
              </c:strCache>
            </c:strRef>
          </c:tx>
          <c:spPr>
            <a:solidFill>
              <a:srgbClr val="B73C26"/>
            </a:solidFill>
            <a:ln>
              <a:noFill/>
            </a:ln>
            <a:effectLst/>
          </c:spPr>
          <c:invertIfNegative val="1"/>
          <c:dLbls>
            <c:spPr>
              <a:noFill/>
              <a:ln>
                <a:noFill/>
              </a:ln>
              <a:effectLst/>
            </c:spPr>
            <c:txPr>
              <a:bodyPr rot="0" spcFirstLastPara="1" vertOverflow="ellipsis" vert="horz" wrap="square" lIns="38100" tIns="19050" rIns="38100" bIns="19050" anchor="ctr" anchorCtr="1">
                <a:spAutoFit/>
              </a:bodyPr>
              <a:lstStyle/>
              <a:p>
                <a:pPr>
                  <a:defRPr lang="en-US" sz="18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rnd" cmpd="sng" algn="ctr">
                      <a:solidFill>
                        <a:schemeClr val="dk1">
                          <a:lumMod val="50000"/>
                          <a:lumOff val="50000"/>
                        </a:schemeClr>
                      </a:solidFill>
                      <a:prstDash val="solid"/>
                      <a:round/>
                    </a:ln>
                    <a:effectLst/>
                  </c:spPr>
                </c15:leaderLines>
              </c:ext>
            </c:extLst>
          </c:dLbls>
          <c:cat>
            <c:strRef>
              <c:f>Sheet1!$A$2:$A$5</c:f>
              <c:strCache>
                <c:ptCount val="4"/>
                <c:pt idx="0">
                  <c:v>2015-2016</c:v>
                </c:pt>
                <c:pt idx="1">
                  <c:v>2016-2017</c:v>
                </c:pt>
                <c:pt idx="2">
                  <c:v>2017-2018</c:v>
                </c:pt>
                <c:pt idx="3">
                  <c:v>2018-2019</c:v>
                </c:pt>
              </c:strCache>
            </c:strRef>
          </c:cat>
          <c:val>
            <c:numRef>
              <c:f>Sheet1!$B$2:$B$5</c:f>
              <c:numCache>
                <c:formatCode>General</c:formatCode>
                <c:ptCount val="4"/>
                <c:pt idx="0">
                  <c:v>262</c:v>
                </c:pt>
                <c:pt idx="1">
                  <c:v>1846</c:v>
                </c:pt>
                <c:pt idx="2">
                  <c:v>1326</c:v>
                </c:pt>
                <c:pt idx="3">
                  <c:v>1109</c:v>
                </c:pt>
              </c:numCache>
            </c:numRef>
          </c:val>
          <c:extLst xmlns:c16r2="http://schemas.microsoft.com/office/drawing/2015/06/chart">
            <c:ext xmlns:c16="http://schemas.microsoft.com/office/drawing/2014/chart" uri="{C3380CC4-5D6E-409C-BE32-E72D297353CC}">
              <c16:uniqueId val="{00000000-6E54-42A8-B4A0-6B2E19533991}"/>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Lst>
        </c:ser>
        <c:ser>
          <c:idx val="1"/>
          <c:order val="1"/>
          <c:tx>
            <c:strRef>
              <c:f>Sheet1!$C$1</c:f>
              <c:strCache>
                <c:ptCount val="1"/>
                <c:pt idx="0">
                  <c:v>Value of Tenders (In Cr)</c:v>
                </c:pt>
              </c:strCache>
            </c:strRef>
          </c:tx>
          <c:spPr>
            <a:solidFill>
              <a:srgbClr val="B38648"/>
            </a:solidFill>
            <a:ln>
              <a:noFill/>
            </a:ln>
            <a:effectLst/>
          </c:spPr>
          <c:invertIfNegative val="1"/>
          <c:dLbls>
            <c:spPr>
              <a:noFill/>
              <a:ln>
                <a:noFill/>
              </a:ln>
              <a:effectLst/>
            </c:spPr>
            <c:txPr>
              <a:bodyPr rot="0" spcFirstLastPara="1" vertOverflow="ellipsis" vert="horz" wrap="square" lIns="38100" tIns="19050" rIns="38100" bIns="19050" anchor="ctr" anchorCtr="1">
                <a:spAutoFit/>
              </a:bodyPr>
              <a:lstStyle/>
              <a:p>
                <a:pPr>
                  <a:defRPr lang="en-US" sz="16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rnd" cmpd="sng" algn="ctr">
                      <a:solidFill>
                        <a:schemeClr val="dk1">
                          <a:lumMod val="50000"/>
                          <a:lumOff val="50000"/>
                        </a:schemeClr>
                      </a:solidFill>
                      <a:prstDash val="solid"/>
                      <a:round/>
                    </a:ln>
                    <a:effectLst/>
                  </c:spPr>
                </c15:leaderLines>
              </c:ext>
            </c:extLst>
          </c:dLbls>
          <c:cat>
            <c:strRef>
              <c:f>Sheet1!$A$2:$A$5</c:f>
              <c:strCache>
                <c:ptCount val="4"/>
                <c:pt idx="0">
                  <c:v>2015-2016</c:v>
                </c:pt>
                <c:pt idx="1">
                  <c:v>2016-2017</c:v>
                </c:pt>
                <c:pt idx="2">
                  <c:v>2017-2018</c:v>
                </c:pt>
                <c:pt idx="3">
                  <c:v>2018-2019</c:v>
                </c:pt>
              </c:strCache>
            </c:strRef>
          </c:cat>
          <c:val>
            <c:numRef>
              <c:f>Sheet1!$C$2:$C$5</c:f>
              <c:numCache>
                <c:formatCode>General</c:formatCode>
                <c:ptCount val="4"/>
                <c:pt idx="0">
                  <c:v>159.59</c:v>
                </c:pt>
                <c:pt idx="1">
                  <c:v>1576.94</c:v>
                </c:pt>
                <c:pt idx="2">
                  <c:v>1301.6899999999998</c:v>
                </c:pt>
                <c:pt idx="3">
                  <c:v>985.79000000000053</c:v>
                </c:pt>
              </c:numCache>
            </c:numRef>
          </c:val>
          <c:extLst xmlns:c16r2="http://schemas.microsoft.com/office/drawing/2015/06/chart">
            <c:ext xmlns:c16="http://schemas.microsoft.com/office/drawing/2014/chart" uri="{C3380CC4-5D6E-409C-BE32-E72D297353CC}">
              <c16:uniqueId val="{00000001-6E54-42A8-B4A0-6B2E19533991}"/>
            </c:ext>
            <c:ext xmlns:c14="http://schemas.microsoft.com/office/drawing/2007/8/2/chart" uri="{6F2FDCE9-48DA-4B69-8628-5D25D57E5C99}">
              <c14:invertSolidFillFmt>
                <c14:spPr xmlns:c14="http://schemas.microsoft.com/office/drawing/2007/8/2/chart">
                  <a:solidFill>
                    <a:srgbClr val="FFFFFF"/>
                  </a:solidFill>
                  <a:ln>
                    <a:noFill/>
                  </a:ln>
                  <a:effectLst/>
                </c14:spPr>
              </c14:invertSolidFillFmt>
            </c:ext>
          </c:extLst>
        </c:ser>
        <c:dLbls>
          <c:showLegendKey val="0"/>
          <c:showVal val="1"/>
          <c:showCatName val="0"/>
          <c:showSerName val="0"/>
          <c:showPercent val="0"/>
          <c:showBubbleSize val="0"/>
        </c:dLbls>
        <c:gapWidth val="150"/>
        <c:overlap val="-25"/>
        <c:axId val="55061120"/>
        <c:axId val="55071104"/>
      </c:barChart>
      <c:catAx>
        <c:axId val="550611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prstDash val="solid"/>
            <a:round/>
          </a:ln>
          <a:effectLst/>
        </c:spPr>
        <c:txPr>
          <a:bodyPr rot="-60000000" spcFirstLastPara="1" vertOverflow="ellipsis" vert="horz" wrap="square" anchor="ctr" anchorCtr="1"/>
          <a:lstStyle/>
          <a:p>
            <a:pPr>
              <a:defRPr lang="en-US" sz="1197" b="0" i="0" u="none" strike="noStrike" kern="1200" cap="all" baseline="0">
                <a:solidFill>
                  <a:schemeClr val="dk1">
                    <a:lumMod val="75000"/>
                    <a:lumOff val="25000"/>
                  </a:schemeClr>
                </a:solidFill>
                <a:latin typeface="+mn-lt"/>
                <a:ea typeface="+mn-ea"/>
                <a:cs typeface="+mn-cs"/>
              </a:defRPr>
            </a:pPr>
            <a:endParaRPr lang="en-US"/>
          </a:p>
        </c:txPr>
        <c:crossAx val="55071104"/>
        <c:crosses val="autoZero"/>
        <c:auto val="1"/>
        <c:lblAlgn val="ctr"/>
        <c:lblOffset val="100"/>
        <c:noMultiLvlLbl val="1"/>
      </c:catAx>
      <c:valAx>
        <c:axId val="55071104"/>
        <c:scaling>
          <c:orientation val="minMax"/>
        </c:scaling>
        <c:delete val="1"/>
        <c:axPos val="l"/>
        <c:numFmt formatCode="General" sourceLinked="1"/>
        <c:majorTickMark val="none"/>
        <c:minorTickMark val="cross"/>
        <c:tickLblPos val="none"/>
        <c:crossAx val="55061120"/>
        <c:crosses val="autoZero"/>
        <c:crossBetween val="between"/>
      </c:valAx>
      <c:spPr>
        <a:noFill/>
        <a:ln>
          <a:noFill/>
        </a:ln>
        <a:effectLst/>
      </c:spPr>
    </c:plotArea>
    <c:legend>
      <c:legendPos val="t"/>
      <c:layout/>
      <c:overlay val="0"/>
      <c:spPr>
        <a:solidFill>
          <a:schemeClr val="lt1">
            <a:lumMod val="95000"/>
            <a:alpha val="39000"/>
          </a:schemeClr>
        </a:solid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legend>
    <c:plotVisOnly val="1"/>
    <c:dispBlanksAs val="gap"/>
    <c:showDLblsOverMax val="1"/>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prstDash val="solid"/>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
  <cs:axisTitle>
    <cs:lnRef idx="0"/>
    <cs:fillRef idx="0"/>
    <cs:effectRef idx="0"/>
    <cs:fontRef idx="minor">
      <a:schemeClr val="tx1"/>
    </cs:fontRef>
    <cs:defRPr sz="1000" b="1" kern="1200"/>
  </cs:axisTitle>
  <cs:categoryAxis>
    <cs:lnRef idx="1">
      <a:schemeClr val="tx1"/>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0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CCB92B-6DA3-4BBD-B686-02BFEB385E9F}"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IN"/>
        </a:p>
      </dgm:t>
    </dgm:pt>
    <dgm:pt modelId="{19E6DDE8-B084-4053-9AC6-7147227E78B3}">
      <dgm:prSet/>
      <dgm:spPr/>
      <dgm:t>
        <a:bodyPr/>
        <a:lstStyle/>
        <a:p>
          <a:r>
            <a:rPr lang="en-IN" b="1" dirty="0">
              <a:latin typeface="Cambria Math" pitchFamily="18" charset="0"/>
              <a:ea typeface="Cambria Math" pitchFamily="18" charset="0"/>
            </a:rPr>
            <a:t>CCE(R&amp;D) ESTATES</a:t>
          </a:r>
          <a:endParaRPr lang="en-IN" b="1" dirty="0"/>
        </a:p>
      </dgm:t>
    </dgm:pt>
    <dgm:pt modelId="{2109075D-7C28-4D46-BADA-CC9A7EF56E7B}" type="parTrans" cxnId="{F39F41DD-6C76-485B-99C6-7041A761F42D}">
      <dgm:prSet/>
      <dgm:spPr/>
      <dgm:t>
        <a:bodyPr/>
        <a:lstStyle/>
        <a:p>
          <a:endParaRPr lang="en-IN"/>
        </a:p>
      </dgm:t>
    </dgm:pt>
    <dgm:pt modelId="{9F6C2F50-AF04-444F-8B7D-104BD89111E8}" type="sibTrans" cxnId="{F39F41DD-6C76-485B-99C6-7041A761F42D}">
      <dgm:prSet/>
      <dgm:spPr/>
      <dgm:t>
        <a:bodyPr/>
        <a:lstStyle/>
        <a:p>
          <a:endParaRPr lang="en-IN"/>
        </a:p>
      </dgm:t>
    </dgm:pt>
    <dgm:pt modelId="{02B96B58-3ADD-42E5-8BA0-E89B6FBBBE27}">
      <dgm:prSet/>
      <dgm:spPr/>
      <dgm:t>
        <a:bodyPr/>
        <a:lstStyle/>
        <a:p>
          <a:r>
            <a:rPr lang="en-IN" b="1" dirty="0">
              <a:latin typeface="Cambria Math" pitchFamily="18" charset="0"/>
              <a:ea typeface="Cambria Math" pitchFamily="18" charset="0"/>
            </a:rPr>
            <a:t>CCE (R&amp;D)  EAST</a:t>
          </a:r>
        </a:p>
      </dgm:t>
    </dgm:pt>
    <dgm:pt modelId="{B24EC230-328B-4F43-A693-E1A24E425A85}" type="parTrans" cxnId="{C45A5CC0-4BBC-4DD7-B1B7-393663C2C88C}">
      <dgm:prSet/>
      <dgm:spPr/>
      <dgm:t>
        <a:bodyPr/>
        <a:lstStyle/>
        <a:p>
          <a:endParaRPr lang="en-IN"/>
        </a:p>
      </dgm:t>
    </dgm:pt>
    <dgm:pt modelId="{767C093B-D9D9-4FAF-B517-D89874F1F2C4}" type="sibTrans" cxnId="{C45A5CC0-4BBC-4DD7-B1B7-393663C2C88C}">
      <dgm:prSet/>
      <dgm:spPr/>
      <dgm:t>
        <a:bodyPr/>
        <a:lstStyle/>
        <a:p>
          <a:endParaRPr lang="en-IN"/>
        </a:p>
      </dgm:t>
    </dgm:pt>
    <dgm:pt modelId="{DEAF1879-56C1-41F2-B948-784883582DC0}">
      <dgm:prSet/>
      <dgm:spPr/>
      <dgm:t>
        <a:bodyPr/>
        <a:lstStyle/>
        <a:p>
          <a:r>
            <a:rPr lang="en-IN" b="1" dirty="0">
              <a:latin typeface="Cambria Math" pitchFamily="18" charset="0"/>
              <a:ea typeface="Cambria Math" pitchFamily="18" charset="0"/>
            </a:rPr>
            <a:t>CCE (R&amp;D) WEST</a:t>
          </a:r>
        </a:p>
      </dgm:t>
    </dgm:pt>
    <dgm:pt modelId="{2A23C682-8ECD-4BDF-8E5B-BF7800609611}" type="parTrans" cxnId="{AD8F1072-9FAC-47CA-A21A-3F8CDB545001}">
      <dgm:prSet/>
      <dgm:spPr/>
      <dgm:t>
        <a:bodyPr/>
        <a:lstStyle/>
        <a:p>
          <a:endParaRPr lang="en-IN"/>
        </a:p>
      </dgm:t>
    </dgm:pt>
    <dgm:pt modelId="{8B54F473-C97B-4334-8F3E-064CAC825748}" type="sibTrans" cxnId="{AD8F1072-9FAC-47CA-A21A-3F8CDB545001}">
      <dgm:prSet/>
      <dgm:spPr/>
      <dgm:t>
        <a:bodyPr/>
        <a:lstStyle/>
        <a:p>
          <a:endParaRPr lang="en-IN"/>
        </a:p>
      </dgm:t>
    </dgm:pt>
    <dgm:pt modelId="{2A8FD9A3-6AA7-41DE-A6A3-24A4DCADB581}">
      <dgm:prSet/>
      <dgm:spPr/>
      <dgm:t>
        <a:bodyPr/>
        <a:lstStyle/>
        <a:p>
          <a:r>
            <a:rPr lang="en-IN" b="1" dirty="0">
              <a:latin typeface="Cambria Math" pitchFamily="18" charset="0"/>
              <a:ea typeface="Cambria Math" pitchFamily="18" charset="0"/>
            </a:rPr>
            <a:t>CCE (R&amp;D) DELHI</a:t>
          </a:r>
        </a:p>
      </dgm:t>
    </dgm:pt>
    <dgm:pt modelId="{A1E14998-F687-4189-868E-BD3FF4A2D295}" type="parTrans" cxnId="{D768C489-AC4F-4E39-8528-EDAB3C6DE238}">
      <dgm:prSet/>
      <dgm:spPr/>
      <dgm:t>
        <a:bodyPr/>
        <a:lstStyle/>
        <a:p>
          <a:endParaRPr lang="en-IN"/>
        </a:p>
      </dgm:t>
    </dgm:pt>
    <dgm:pt modelId="{1422F4E8-BDE8-4CDD-9CD8-21D968486313}" type="sibTrans" cxnId="{D768C489-AC4F-4E39-8528-EDAB3C6DE238}">
      <dgm:prSet/>
      <dgm:spPr/>
      <dgm:t>
        <a:bodyPr/>
        <a:lstStyle/>
        <a:p>
          <a:endParaRPr lang="en-IN"/>
        </a:p>
      </dgm:t>
    </dgm:pt>
    <dgm:pt modelId="{D9D62565-809A-4885-8B53-6211D3063811}">
      <dgm:prSet/>
      <dgm:spPr/>
      <dgm:t>
        <a:bodyPr/>
        <a:lstStyle/>
        <a:p>
          <a:r>
            <a:rPr lang="en-IN" b="1" dirty="0">
              <a:latin typeface="Cambria Math" pitchFamily="18" charset="0"/>
              <a:ea typeface="Cambria Math" pitchFamily="18" charset="0"/>
            </a:rPr>
            <a:t>CCE (R&amp;D) NORTH</a:t>
          </a:r>
        </a:p>
      </dgm:t>
    </dgm:pt>
    <dgm:pt modelId="{07F0817C-F9D3-4818-8DDB-4DC6E06FED25}" type="parTrans" cxnId="{D34F47E5-7081-40A1-AE32-4AFF853BFA77}">
      <dgm:prSet/>
      <dgm:spPr/>
      <dgm:t>
        <a:bodyPr/>
        <a:lstStyle/>
        <a:p>
          <a:endParaRPr lang="en-IN"/>
        </a:p>
      </dgm:t>
    </dgm:pt>
    <dgm:pt modelId="{6A5814DE-7DF5-435B-9F8B-6E39B87BB146}" type="sibTrans" cxnId="{D34F47E5-7081-40A1-AE32-4AFF853BFA77}">
      <dgm:prSet/>
      <dgm:spPr/>
      <dgm:t>
        <a:bodyPr/>
        <a:lstStyle/>
        <a:p>
          <a:endParaRPr lang="en-IN"/>
        </a:p>
      </dgm:t>
    </dgm:pt>
    <dgm:pt modelId="{537195F8-FD42-409F-9D3B-59A3B3F42BB9}">
      <dgm:prSet/>
      <dgm:spPr/>
      <dgm:t>
        <a:bodyPr/>
        <a:lstStyle/>
        <a:p>
          <a:r>
            <a:rPr lang="en-IN" b="1" dirty="0">
              <a:latin typeface="Cambria Math" pitchFamily="18" charset="0"/>
              <a:ea typeface="Cambria Math" pitchFamily="18" charset="0"/>
            </a:rPr>
            <a:t>12 EMUs   </a:t>
          </a:r>
        </a:p>
      </dgm:t>
    </dgm:pt>
    <dgm:pt modelId="{06F8AF5F-B73F-4DD1-AC8A-07ADE2A1F26C}" type="parTrans" cxnId="{D4ACDFDB-F220-48F3-8610-2AEAB20A3739}">
      <dgm:prSet/>
      <dgm:spPr/>
      <dgm:t>
        <a:bodyPr/>
        <a:lstStyle/>
        <a:p>
          <a:endParaRPr lang="en-IN"/>
        </a:p>
      </dgm:t>
    </dgm:pt>
    <dgm:pt modelId="{7C6FBDDF-6111-4370-99A4-9BCE9715AEF6}" type="sibTrans" cxnId="{D4ACDFDB-F220-48F3-8610-2AEAB20A3739}">
      <dgm:prSet/>
      <dgm:spPr/>
      <dgm:t>
        <a:bodyPr/>
        <a:lstStyle/>
        <a:p>
          <a:endParaRPr lang="en-IN"/>
        </a:p>
      </dgm:t>
    </dgm:pt>
    <dgm:pt modelId="{128D5DF2-F2EA-4296-8A8A-FDF2C6CC2B25}">
      <dgm:prSet phldrT="[Text]"/>
      <dgm:spPr/>
      <dgm:t>
        <a:bodyPr/>
        <a:lstStyle/>
        <a:p>
          <a:r>
            <a:rPr lang="en-IN" b="1" dirty="0">
              <a:latin typeface="Cambria Math" pitchFamily="18" charset="0"/>
              <a:ea typeface="Cambria Math" pitchFamily="18" charset="0"/>
            </a:rPr>
            <a:t>CCE (R&amp;D) CENTRAL</a:t>
          </a:r>
          <a:endParaRPr lang="en-IN" b="1" dirty="0"/>
        </a:p>
      </dgm:t>
    </dgm:pt>
    <dgm:pt modelId="{F472ECBB-F494-4CB2-A358-5C048F438490}" type="sibTrans" cxnId="{C3B73567-CF4A-41A5-AA6A-F8FC5FB4C0EC}">
      <dgm:prSet/>
      <dgm:spPr/>
      <dgm:t>
        <a:bodyPr/>
        <a:lstStyle/>
        <a:p>
          <a:endParaRPr lang="en-IN"/>
        </a:p>
      </dgm:t>
    </dgm:pt>
    <dgm:pt modelId="{2EE7B095-0E70-4EC3-A949-2523B7341991}" type="parTrans" cxnId="{C3B73567-CF4A-41A5-AA6A-F8FC5FB4C0EC}">
      <dgm:prSet/>
      <dgm:spPr/>
      <dgm:t>
        <a:bodyPr/>
        <a:lstStyle/>
        <a:p>
          <a:endParaRPr lang="en-IN"/>
        </a:p>
      </dgm:t>
    </dgm:pt>
    <dgm:pt modelId="{08F44473-5203-4C92-A1C7-5083135E9D53}" type="asst">
      <dgm:prSet phldrT="[Text]"/>
      <dgm:spPr/>
      <dgm:t>
        <a:bodyPr/>
        <a:lstStyle/>
        <a:p>
          <a:r>
            <a:rPr lang="en-IN" b="1" dirty="0">
              <a:latin typeface="Cambria Math" pitchFamily="18" charset="0"/>
              <a:ea typeface="Cambria Math" pitchFamily="18" charset="0"/>
            </a:rPr>
            <a:t>DCW&amp;E</a:t>
          </a:r>
          <a:endParaRPr lang="en-IN" b="1" dirty="0"/>
        </a:p>
      </dgm:t>
    </dgm:pt>
    <dgm:pt modelId="{41BBBA58-1490-458E-BE3E-B5D96FD1A117}" type="sibTrans" cxnId="{DBCEF7AA-48AD-42E7-A6AD-775B8AAD5B49}">
      <dgm:prSet/>
      <dgm:spPr/>
      <dgm:t>
        <a:bodyPr/>
        <a:lstStyle/>
        <a:p>
          <a:endParaRPr lang="en-IN"/>
        </a:p>
      </dgm:t>
    </dgm:pt>
    <dgm:pt modelId="{4AE1239E-6D70-49AF-979B-B1AA7164610A}" type="parTrans" cxnId="{DBCEF7AA-48AD-42E7-A6AD-775B8AAD5B49}">
      <dgm:prSet/>
      <dgm:spPr/>
      <dgm:t>
        <a:bodyPr/>
        <a:lstStyle/>
        <a:p>
          <a:endParaRPr lang="en-IN"/>
        </a:p>
      </dgm:t>
    </dgm:pt>
    <dgm:pt modelId="{D1CD2084-103A-49CB-A914-BE0C1C8CAF5C}">
      <dgm:prSet/>
      <dgm:spPr/>
      <dgm:t>
        <a:bodyPr/>
        <a:lstStyle/>
        <a:p>
          <a:r>
            <a:rPr lang="en-IN" b="1">
              <a:latin typeface="Cambria Math" pitchFamily="18" charset="0"/>
              <a:ea typeface="Cambria Math" pitchFamily="18" charset="0"/>
            </a:rPr>
            <a:t>CCE (R&amp;D) SOUTH</a:t>
          </a:r>
          <a:endParaRPr lang="en-IN" b="1" dirty="0">
            <a:latin typeface="Cambria Math" pitchFamily="18" charset="0"/>
            <a:ea typeface="Cambria Math" pitchFamily="18" charset="0"/>
          </a:endParaRPr>
        </a:p>
      </dgm:t>
    </dgm:pt>
    <dgm:pt modelId="{4513E9C4-E9B6-4A0B-AA0C-B3811C5AF160}" type="parTrans" cxnId="{EB30253A-1607-4D93-93D0-5F45EE5CC796}">
      <dgm:prSet/>
      <dgm:spPr/>
      <dgm:t>
        <a:bodyPr/>
        <a:lstStyle/>
        <a:p>
          <a:endParaRPr lang="en-IN"/>
        </a:p>
      </dgm:t>
    </dgm:pt>
    <dgm:pt modelId="{34435AB4-8839-4A6B-B744-D769A3F4A57B}" type="sibTrans" cxnId="{EB30253A-1607-4D93-93D0-5F45EE5CC796}">
      <dgm:prSet/>
      <dgm:spPr/>
      <dgm:t>
        <a:bodyPr/>
        <a:lstStyle/>
        <a:p>
          <a:endParaRPr lang="en-IN"/>
        </a:p>
      </dgm:t>
    </dgm:pt>
    <dgm:pt modelId="{0F0C5C4B-DA8B-4730-B4B4-7744BCFEFA6F}" type="pres">
      <dgm:prSet presAssocID="{97CCB92B-6DA3-4BBD-B686-02BFEB385E9F}" presName="Name0" presStyleCnt="0">
        <dgm:presLayoutVars>
          <dgm:chPref val="1"/>
          <dgm:dir/>
          <dgm:animOne val="branch"/>
          <dgm:animLvl val="lvl"/>
          <dgm:resizeHandles val="exact"/>
        </dgm:presLayoutVars>
      </dgm:prSet>
      <dgm:spPr/>
      <dgm:t>
        <a:bodyPr/>
        <a:lstStyle/>
        <a:p>
          <a:endParaRPr lang="en-IN"/>
        </a:p>
      </dgm:t>
    </dgm:pt>
    <dgm:pt modelId="{1BD2D315-592B-48B0-A737-EF60FC1CA8EF}" type="pres">
      <dgm:prSet presAssocID="{08F44473-5203-4C92-A1C7-5083135E9D53}" presName="root1" presStyleCnt="0"/>
      <dgm:spPr/>
    </dgm:pt>
    <dgm:pt modelId="{FC481EEC-EF80-4CB6-AE19-72C497CF0CFE}" type="pres">
      <dgm:prSet presAssocID="{08F44473-5203-4C92-A1C7-5083135E9D53}" presName="LevelOneTextNode" presStyleLbl="node0" presStyleIdx="0" presStyleCnt="1" custAng="5400000" custScaleX="139994" custScaleY="100000" custLinFactX="-200000" custLinFactNeighborX="-238954" custLinFactNeighborY="-5625">
        <dgm:presLayoutVars>
          <dgm:chPref val="3"/>
        </dgm:presLayoutVars>
      </dgm:prSet>
      <dgm:spPr/>
      <dgm:t>
        <a:bodyPr/>
        <a:lstStyle/>
        <a:p>
          <a:endParaRPr lang="en-IN"/>
        </a:p>
      </dgm:t>
    </dgm:pt>
    <dgm:pt modelId="{146E1B94-9B9C-47E6-9A06-2B303F181764}" type="pres">
      <dgm:prSet presAssocID="{08F44473-5203-4C92-A1C7-5083135E9D53}" presName="level2hierChild" presStyleCnt="0"/>
      <dgm:spPr/>
    </dgm:pt>
    <dgm:pt modelId="{A1126893-85A7-42B5-AD95-19EE728C604E}" type="pres">
      <dgm:prSet presAssocID="{2EE7B095-0E70-4EC3-A949-2523B7341991}" presName="conn2-1" presStyleLbl="parChTrans1D2" presStyleIdx="0" presStyleCnt="8"/>
      <dgm:spPr/>
      <dgm:t>
        <a:bodyPr/>
        <a:lstStyle/>
        <a:p>
          <a:endParaRPr lang="en-IN"/>
        </a:p>
      </dgm:t>
    </dgm:pt>
    <dgm:pt modelId="{4C7C6331-E754-4A4A-8793-F80C7B0D69FB}" type="pres">
      <dgm:prSet presAssocID="{2EE7B095-0E70-4EC3-A949-2523B7341991}" presName="connTx" presStyleLbl="parChTrans1D2" presStyleIdx="0" presStyleCnt="8"/>
      <dgm:spPr/>
      <dgm:t>
        <a:bodyPr/>
        <a:lstStyle/>
        <a:p>
          <a:endParaRPr lang="en-IN"/>
        </a:p>
      </dgm:t>
    </dgm:pt>
    <dgm:pt modelId="{79E6E2FA-75D7-4775-ABDA-C6C597405631}" type="pres">
      <dgm:prSet presAssocID="{128D5DF2-F2EA-4296-8A8A-FDF2C6CC2B25}" presName="root2" presStyleCnt="0"/>
      <dgm:spPr/>
    </dgm:pt>
    <dgm:pt modelId="{31E72CAC-6494-4D59-B5C6-8425B543448E}" type="pres">
      <dgm:prSet presAssocID="{128D5DF2-F2EA-4296-8A8A-FDF2C6CC2B25}" presName="LevelTwoTextNode" presStyleLbl="node2" presStyleIdx="0" presStyleCnt="8" custScaleX="196104">
        <dgm:presLayoutVars>
          <dgm:chPref val="3"/>
        </dgm:presLayoutVars>
      </dgm:prSet>
      <dgm:spPr/>
      <dgm:t>
        <a:bodyPr/>
        <a:lstStyle/>
        <a:p>
          <a:endParaRPr lang="en-IN"/>
        </a:p>
      </dgm:t>
    </dgm:pt>
    <dgm:pt modelId="{54470D54-AB1C-44FD-AD56-CF78A56BF21D}" type="pres">
      <dgm:prSet presAssocID="{128D5DF2-F2EA-4296-8A8A-FDF2C6CC2B25}" presName="level3hierChild" presStyleCnt="0"/>
      <dgm:spPr/>
    </dgm:pt>
    <dgm:pt modelId="{74381927-5468-4D21-A602-8DA49D86A0D6}" type="pres">
      <dgm:prSet presAssocID="{2109075D-7C28-4D46-BADA-CC9A7EF56E7B}" presName="conn2-1" presStyleLbl="parChTrans1D2" presStyleIdx="1" presStyleCnt="8"/>
      <dgm:spPr/>
      <dgm:t>
        <a:bodyPr/>
        <a:lstStyle/>
        <a:p>
          <a:endParaRPr lang="en-IN"/>
        </a:p>
      </dgm:t>
    </dgm:pt>
    <dgm:pt modelId="{6A4307E6-7080-462C-B224-857B518F3747}" type="pres">
      <dgm:prSet presAssocID="{2109075D-7C28-4D46-BADA-CC9A7EF56E7B}" presName="connTx" presStyleLbl="parChTrans1D2" presStyleIdx="1" presStyleCnt="8"/>
      <dgm:spPr/>
      <dgm:t>
        <a:bodyPr/>
        <a:lstStyle/>
        <a:p>
          <a:endParaRPr lang="en-IN"/>
        </a:p>
      </dgm:t>
    </dgm:pt>
    <dgm:pt modelId="{94492603-884C-45E5-9A7A-60D3E1B7A734}" type="pres">
      <dgm:prSet presAssocID="{19E6DDE8-B084-4053-9AC6-7147227E78B3}" presName="root2" presStyleCnt="0"/>
      <dgm:spPr/>
    </dgm:pt>
    <dgm:pt modelId="{C783FD2C-D31C-4ED9-9F8C-9C3A62B28711}" type="pres">
      <dgm:prSet presAssocID="{19E6DDE8-B084-4053-9AC6-7147227E78B3}" presName="LevelTwoTextNode" presStyleLbl="node2" presStyleIdx="1" presStyleCnt="8" custScaleX="196104">
        <dgm:presLayoutVars>
          <dgm:chPref val="3"/>
        </dgm:presLayoutVars>
      </dgm:prSet>
      <dgm:spPr/>
      <dgm:t>
        <a:bodyPr/>
        <a:lstStyle/>
        <a:p>
          <a:endParaRPr lang="en-IN"/>
        </a:p>
      </dgm:t>
    </dgm:pt>
    <dgm:pt modelId="{9BA85CD0-DADB-4075-A982-30491098F924}" type="pres">
      <dgm:prSet presAssocID="{19E6DDE8-B084-4053-9AC6-7147227E78B3}" presName="level3hierChild" presStyleCnt="0"/>
      <dgm:spPr/>
    </dgm:pt>
    <dgm:pt modelId="{E10324CD-2E2A-4885-ACA2-2ACD65E4F88A}" type="pres">
      <dgm:prSet presAssocID="{B24EC230-328B-4F43-A693-E1A24E425A85}" presName="conn2-1" presStyleLbl="parChTrans1D2" presStyleIdx="2" presStyleCnt="8"/>
      <dgm:spPr/>
      <dgm:t>
        <a:bodyPr/>
        <a:lstStyle/>
        <a:p>
          <a:endParaRPr lang="en-IN"/>
        </a:p>
      </dgm:t>
    </dgm:pt>
    <dgm:pt modelId="{2095A4C2-56E6-4843-97F2-25BCB6EA8F91}" type="pres">
      <dgm:prSet presAssocID="{B24EC230-328B-4F43-A693-E1A24E425A85}" presName="connTx" presStyleLbl="parChTrans1D2" presStyleIdx="2" presStyleCnt="8"/>
      <dgm:spPr/>
      <dgm:t>
        <a:bodyPr/>
        <a:lstStyle/>
        <a:p>
          <a:endParaRPr lang="en-IN"/>
        </a:p>
      </dgm:t>
    </dgm:pt>
    <dgm:pt modelId="{5B639F4F-B108-4B72-8433-87362C70CE30}" type="pres">
      <dgm:prSet presAssocID="{02B96B58-3ADD-42E5-8BA0-E89B6FBBBE27}" presName="root2" presStyleCnt="0"/>
      <dgm:spPr/>
    </dgm:pt>
    <dgm:pt modelId="{08155904-8BA8-432D-84B3-E1B3884D38C8}" type="pres">
      <dgm:prSet presAssocID="{02B96B58-3ADD-42E5-8BA0-E89B6FBBBE27}" presName="LevelTwoTextNode" presStyleLbl="node2" presStyleIdx="2" presStyleCnt="8" custScaleX="196104">
        <dgm:presLayoutVars>
          <dgm:chPref val="3"/>
        </dgm:presLayoutVars>
      </dgm:prSet>
      <dgm:spPr/>
      <dgm:t>
        <a:bodyPr/>
        <a:lstStyle/>
        <a:p>
          <a:endParaRPr lang="en-IN"/>
        </a:p>
      </dgm:t>
    </dgm:pt>
    <dgm:pt modelId="{AE379786-0D6B-46AD-8252-BEE42E19BF20}" type="pres">
      <dgm:prSet presAssocID="{02B96B58-3ADD-42E5-8BA0-E89B6FBBBE27}" presName="level3hierChild" presStyleCnt="0"/>
      <dgm:spPr/>
    </dgm:pt>
    <dgm:pt modelId="{762CD115-9E4F-478F-BBAF-E1BF6EF80CC9}" type="pres">
      <dgm:prSet presAssocID="{2A23C682-8ECD-4BDF-8E5B-BF7800609611}" presName="conn2-1" presStyleLbl="parChTrans1D2" presStyleIdx="3" presStyleCnt="8"/>
      <dgm:spPr/>
      <dgm:t>
        <a:bodyPr/>
        <a:lstStyle/>
        <a:p>
          <a:endParaRPr lang="en-IN"/>
        </a:p>
      </dgm:t>
    </dgm:pt>
    <dgm:pt modelId="{2589487F-33B0-4980-9963-D205B3B1637D}" type="pres">
      <dgm:prSet presAssocID="{2A23C682-8ECD-4BDF-8E5B-BF7800609611}" presName="connTx" presStyleLbl="parChTrans1D2" presStyleIdx="3" presStyleCnt="8"/>
      <dgm:spPr/>
      <dgm:t>
        <a:bodyPr/>
        <a:lstStyle/>
        <a:p>
          <a:endParaRPr lang="en-IN"/>
        </a:p>
      </dgm:t>
    </dgm:pt>
    <dgm:pt modelId="{85D486A6-ABDA-4080-8CB5-B1C7E367E11A}" type="pres">
      <dgm:prSet presAssocID="{DEAF1879-56C1-41F2-B948-784883582DC0}" presName="root2" presStyleCnt="0"/>
      <dgm:spPr/>
    </dgm:pt>
    <dgm:pt modelId="{4ECD0F01-4CA8-47CE-9DFB-BF9C534C8E2C}" type="pres">
      <dgm:prSet presAssocID="{DEAF1879-56C1-41F2-B948-784883582DC0}" presName="LevelTwoTextNode" presStyleLbl="node2" presStyleIdx="3" presStyleCnt="8" custScaleX="196104">
        <dgm:presLayoutVars>
          <dgm:chPref val="3"/>
        </dgm:presLayoutVars>
      </dgm:prSet>
      <dgm:spPr/>
      <dgm:t>
        <a:bodyPr/>
        <a:lstStyle/>
        <a:p>
          <a:endParaRPr lang="en-IN"/>
        </a:p>
      </dgm:t>
    </dgm:pt>
    <dgm:pt modelId="{4F97B672-78A6-4358-8B4A-A1F8D6643C36}" type="pres">
      <dgm:prSet presAssocID="{DEAF1879-56C1-41F2-B948-784883582DC0}" presName="level3hierChild" presStyleCnt="0"/>
      <dgm:spPr/>
    </dgm:pt>
    <dgm:pt modelId="{B1641911-24B0-49EC-96A9-6E05A2F45BD3}" type="pres">
      <dgm:prSet presAssocID="{A1E14998-F687-4189-868E-BD3FF4A2D295}" presName="conn2-1" presStyleLbl="parChTrans1D2" presStyleIdx="4" presStyleCnt="8"/>
      <dgm:spPr/>
      <dgm:t>
        <a:bodyPr/>
        <a:lstStyle/>
        <a:p>
          <a:endParaRPr lang="en-IN"/>
        </a:p>
      </dgm:t>
    </dgm:pt>
    <dgm:pt modelId="{068583E0-6861-4BC5-AD3A-9A5BADC930E9}" type="pres">
      <dgm:prSet presAssocID="{A1E14998-F687-4189-868E-BD3FF4A2D295}" presName="connTx" presStyleLbl="parChTrans1D2" presStyleIdx="4" presStyleCnt="8"/>
      <dgm:spPr/>
      <dgm:t>
        <a:bodyPr/>
        <a:lstStyle/>
        <a:p>
          <a:endParaRPr lang="en-IN"/>
        </a:p>
      </dgm:t>
    </dgm:pt>
    <dgm:pt modelId="{F294D048-04CE-4DC4-A3B4-114D5B746D6A}" type="pres">
      <dgm:prSet presAssocID="{2A8FD9A3-6AA7-41DE-A6A3-24A4DCADB581}" presName="root2" presStyleCnt="0"/>
      <dgm:spPr/>
    </dgm:pt>
    <dgm:pt modelId="{EB39A7EF-E15C-40A6-99E1-ED7D8374067E}" type="pres">
      <dgm:prSet presAssocID="{2A8FD9A3-6AA7-41DE-A6A3-24A4DCADB581}" presName="LevelTwoTextNode" presStyleLbl="node2" presStyleIdx="4" presStyleCnt="8" custScaleX="196104">
        <dgm:presLayoutVars>
          <dgm:chPref val="3"/>
        </dgm:presLayoutVars>
      </dgm:prSet>
      <dgm:spPr/>
      <dgm:t>
        <a:bodyPr/>
        <a:lstStyle/>
        <a:p>
          <a:endParaRPr lang="en-IN"/>
        </a:p>
      </dgm:t>
    </dgm:pt>
    <dgm:pt modelId="{64C16679-E03C-446E-BF2A-7BD6DB3850C7}" type="pres">
      <dgm:prSet presAssocID="{2A8FD9A3-6AA7-41DE-A6A3-24A4DCADB581}" presName="level3hierChild" presStyleCnt="0"/>
      <dgm:spPr/>
    </dgm:pt>
    <dgm:pt modelId="{4899E5C6-E87C-490B-BED1-8CE86F547544}" type="pres">
      <dgm:prSet presAssocID="{4513E9C4-E9B6-4A0B-AA0C-B3811C5AF160}" presName="conn2-1" presStyleLbl="parChTrans1D2" presStyleIdx="5" presStyleCnt="8"/>
      <dgm:spPr/>
      <dgm:t>
        <a:bodyPr/>
        <a:lstStyle/>
        <a:p>
          <a:endParaRPr lang="en-IN"/>
        </a:p>
      </dgm:t>
    </dgm:pt>
    <dgm:pt modelId="{6E1B21E7-2029-4EB0-A441-263EDA6E20FF}" type="pres">
      <dgm:prSet presAssocID="{4513E9C4-E9B6-4A0B-AA0C-B3811C5AF160}" presName="connTx" presStyleLbl="parChTrans1D2" presStyleIdx="5" presStyleCnt="8"/>
      <dgm:spPr/>
      <dgm:t>
        <a:bodyPr/>
        <a:lstStyle/>
        <a:p>
          <a:endParaRPr lang="en-IN"/>
        </a:p>
      </dgm:t>
    </dgm:pt>
    <dgm:pt modelId="{61BE80DE-5494-46D2-95EB-208C9FCEF113}" type="pres">
      <dgm:prSet presAssocID="{D1CD2084-103A-49CB-A914-BE0C1C8CAF5C}" presName="root2" presStyleCnt="0"/>
      <dgm:spPr/>
    </dgm:pt>
    <dgm:pt modelId="{4F7A3FE1-E2DB-4AA4-8FB3-3EB9E1EEF595}" type="pres">
      <dgm:prSet presAssocID="{D1CD2084-103A-49CB-A914-BE0C1C8CAF5C}" presName="LevelTwoTextNode" presStyleLbl="node2" presStyleIdx="5" presStyleCnt="8" custScaleX="196104">
        <dgm:presLayoutVars>
          <dgm:chPref val="3"/>
        </dgm:presLayoutVars>
      </dgm:prSet>
      <dgm:spPr/>
      <dgm:t>
        <a:bodyPr/>
        <a:lstStyle/>
        <a:p>
          <a:endParaRPr lang="en-IN"/>
        </a:p>
      </dgm:t>
    </dgm:pt>
    <dgm:pt modelId="{A90E8C57-34DF-4B26-830B-CA03D16AF191}" type="pres">
      <dgm:prSet presAssocID="{D1CD2084-103A-49CB-A914-BE0C1C8CAF5C}" presName="level3hierChild" presStyleCnt="0"/>
      <dgm:spPr/>
    </dgm:pt>
    <dgm:pt modelId="{A371EA58-B90C-457B-ADA5-8A1B6945BF66}" type="pres">
      <dgm:prSet presAssocID="{07F0817C-F9D3-4818-8DDB-4DC6E06FED25}" presName="conn2-1" presStyleLbl="parChTrans1D2" presStyleIdx="6" presStyleCnt="8"/>
      <dgm:spPr/>
      <dgm:t>
        <a:bodyPr/>
        <a:lstStyle/>
        <a:p>
          <a:endParaRPr lang="en-IN"/>
        </a:p>
      </dgm:t>
    </dgm:pt>
    <dgm:pt modelId="{3A2851FC-6AAA-423D-A305-6F4F004961A4}" type="pres">
      <dgm:prSet presAssocID="{07F0817C-F9D3-4818-8DDB-4DC6E06FED25}" presName="connTx" presStyleLbl="parChTrans1D2" presStyleIdx="6" presStyleCnt="8"/>
      <dgm:spPr/>
      <dgm:t>
        <a:bodyPr/>
        <a:lstStyle/>
        <a:p>
          <a:endParaRPr lang="en-IN"/>
        </a:p>
      </dgm:t>
    </dgm:pt>
    <dgm:pt modelId="{3B360E3B-7AEE-4D84-996D-3C05B0A42470}" type="pres">
      <dgm:prSet presAssocID="{D9D62565-809A-4885-8B53-6211D3063811}" presName="root2" presStyleCnt="0"/>
      <dgm:spPr/>
    </dgm:pt>
    <dgm:pt modelId="{55B9D90D-EAAF-482E-B391-D7220130C466}" type="pres">
      <dgm:prSet presAssocID="{D9D62565-809A-4885-8B53-6211D3063811}" presName="LevelTwoTextNode" presStyleLbl="node2" presStyleIdx="6" presStyleCnt="8" custScaleX="196104">
        <dgm:presLayoutVars>
          <dgm:chPref val="3"/>
        </dgm:presLayoutVars>
      </dgm:prSet>
      <dgm:spPr/>
      <dgm:t>
        <a:bodyPr/>
        <a:lstStyle/>
        <a:p>
          <a:endParaRPr lang="en-IN"/>
        </a:p>
      </dgm:t>
    </dgm:pt>
    <dgm:pt modelId="{2ED2CE66-6D1A-4CED-A4AE-6BADC33E4920}" type="pres">
      <dgm:prSet presAssocID="{D9D62565-809A-4885-8B53-6211D3063811}" presName="level3hierChild" presStyleCnt="0"/>
      <dgm:spPr/>
    </dgm:pt>
    <dgm:pt modelId="{224A487D-E251-4F39-B0E9-203DF71AD8E9}" type="pres">
      <dgm:prSet presAssocID="{06F8AF5F-B73F-4DD1-AC8A-07ADE2A1F26C}" presName="conn2-1" presStyleLbl="parChTrans1D2" presStyleIdx="7" presStyleCnt="8"/>
      <dgm:spPr/>
      <dgm:t>
        <a:bodyPr/>
        <a:lstStyle/>
        <a:p>
          <a:endParaRPr lang="en-IN"/>
        </a:p>
      </dgm:t>
    </dgm:pt>
    <dgm:pt modelId="{4AE6BF2E-B88D-4440-8DA2-8738D0A6CEE7}" type="pres">
      <dgm:prSet presAssocID="{06F8AF5F-B73F-4DD1-AC8A-07ADE2A1F26C}" presName="connTx" presStyleLbl="parChTrans1D2" presStyleIdx="7" presStyleCnt="8"/>
      <dgm:spPr/>
      <dgm:t>
        <a:bodyPr/>
        <a:lstStyle/>
        <a:p>
          <a:endParaRPr lang="en-IN"/>
        </a:p>
      </dgm:t>
    </dgm:pt>
    <dgm:pt modelId="{6C201646-8B69-4B11-8B11-AA5FAAC17A32}" type="pres">
      <dgm:prSet presAssocID="{537195F8-FD42-409F-9D3B-59A3B3F42BB9}" presName="root2" presStyleCnt="0"/>
      <dgm:spPr/>
    </dgm:pt>
    <dgm:pt modelId="{68D7D54D-008F-4A76-92CA-E0B11732244B}" type="pres">
      <dgm:prSet presAssocID="{537195F8-FD42-409F-9D3B-59A3B3F42BB9}" presName="LevelTwoTextNode" presStyleLbl="node2" presStyleIdx="7" presStyleCnt="8" custScaleX="196647">
        <dgm:presLayoutVars>
          <dgm:chPref val="3"/>
        </dgm:presLayoutVars>
      </dgm:prSet>
      <dgm:spPr/>
      <dgm:t>
        <a:bodyPr/>
        <a:lstStyle/>
        <a:p>
          <a:endParaRPr lang="en-IN"/>
        </a:p>
      </dgm:t>
    </dgm:pt>
    <dgm:pt modelId="{97C3D42E-64CC-4184-AF4E-51071E2D9EA4}" type="pres">
      <dgm:prSet presAssocID="{537195F8-FD42-409F-9D3B-59A3B3F42BB9}" presName="level3hierChild" presStyleCnt="0"/>
      <dgm:spPr/>
    </dgm:pt>
  </dgm:ptLst>
  <dgm:cxnLst>
    <dgm:cxn modelId="{614E4DD5-DA17-4FA9-B036-BABDE8172640}" type="presOf" srcId="{2A23C682-8ECD-4BDF-8E5B-BF7800609611}" destId="{762CD115-9E4F-478F-BBAF-E1BF6EF80CC9}" srcOrd="0" destOrd="0" presId="urn:microsoft.com/office/officeart/2008/layout/HorizontalMultiLevelHierarchy"/>
    <dgm:cxn modelId="{EB30253A-1607-4D93-93D0-5F45EE5CC796}" srcId="{08F44473-5203-4C92-A1C7-5083135E9D53}" destId="{D1CD2084-103A-49CB-A914-BE0C1C8CAF5C}" srcOrd="5" destOrd="0" parTransId="{4513E9C4-E9B6-4A0B-AA0C-B3811C5AF160}" sibTransId="{34435AB4-8839-4A6B-B744-D769A3F4A57B}"/>
    <dgm:cxn modelId="{B0B1ACEF-6BF4-406E-88AB-2006F95CD353}" type="presOf" srcId="{2A8FD9A3-6AA7-41DE-A6A3-24A4DCADB581}" destId="{EB39A7EF-E15C-40A6-99E1-ED7D8374067E}" srcOrd="0" destOrd="0" presId="urn:microsoft.com/office/officeart/2008/layout/HorizontalMultiLevelHierarchy"/>
    <dgm:cxn modelId="{FE8207BF-7409-4552-BC5F-D266A7BE33AA}" type="presOf" srcId="{07F0817C-F9D3-4818-8DDB-4DC6E06FED25}" destId="{3A2851FC-6AAA-423D-A305-6F4F004961A4}" srcOrd="1" destOrd="0" presId="urn:microsoft.com/office/officeart/2008/layout/HorizontalMultiLevelHierarchy"/>
    <dgm:cxn modelId="{D768C489-AC4F-4E39-8528-EDAB3C6DE238}" srcId="{08F44473-5203-4C92-A1C7-5083135E9D53}" destId="{2A8FD9A3-6AA7-41DE-A6A3-24A4DCADB581}" srcOrd="4" destOrd="0" parTransId="{A1E14998-F687-4189-868E-BD3FF4A2D295}" sibTransId="{1422F4E8-BDE8-4CDD-9CD8-21D968486313}"/>
    <dgm:cxn modelId="{D34F47E5-7081-40A1-AE32-4AFF853BFA77}" srcId="{08F44473-5203-4C92-A1C7-5083135E9D53}" destId="{D9D62565-809A-4885-8B53-6211D3063811}" srcOrd="6" destOrd="0" parTransId="{07F0817C-F9D3-4818-8DDB-4DC6E06FED25}" sibTransId="{6A5814DE-7DF5-435B-9F8B-6E39B87BB146}"/>
    <dgm:cxn modelId="{51A75A94-4F77-46FF-8A18-580B2DEEF751}" type="presOf" srcId="{B24EC230-328B-4F43-A693-E1A24E425A85}" destId="{E10324CD-2E2A-4885-ACA2-2ACD65E4F88A}" srcOrd="0" destOrd="0" presId="urn:microsoft.com/office/officeart/2008/layout/HorizontalMultiLevelHierarchy"/>
    <dgm:cxn modelId="{B388D638-A6E7-4E3D-9F15-9BEDF609E860}" type="presOf" srcId="{A1E14998-F687-4189-868E-BD3FF4A2D295}" destId="{068583E0-6861-4BC5-AD3A-9A5BADC930E9}" srcOrd="1" destOrd="0" presId="urn:microsoft.com/office/officeart/2008/layout/HorizontalMultiLevelHierarchy"/>
    <dgm:cxn modelId="{C45A5CC0-4BBC-4DD7-B1B7-393663C2C88C}" srcId="{08F44473-5203-4C92-A1C7-5083135E9D53}" destId="{02B96B58-3ADD-42E5-8BA0-E89B6FBBBE27}" srcOrd="2" destOrd="0" parTransId="{B24EC230-328B-4F43-A693-E1A24E425A85}" sibTransId="{767C093B-D9D9-4FAF-B517-D89874F1F2C4}"/>
    <dgm:cxn modelId="{A3E38DA6-D958-48FC-8448-BFF0220A7137}" type="presOf" srcId="{08F44473-5203-4C92-A1C7-5083135E9D53}" destId="{FC481EEC-EF80-4CB6-AE19-72C497CF0CFE}" srcOrd="0" destOrd="0" presId="urn:microsoft.com/office/officeart/2008/layout/HorizontalMultiLevelHierarchy"/>
    <dgm:cxn modelId="{B1870569-BF24-4E09-A044-8993B4884D87}" type="presOf" srcId="{128D5DF2-F2EA-4296-8A8A-FDF2C6CC2B25}" destId="{31E72CAC-6494-4D59-B5C6-8425B543448E}" srcOrd="0" destOrd="0" presId="urn:microsoft.com/office/officeart/2008/layout/HorizontalMultiLevelHierarchy"/>
    <dgm:cxn modelId="{D4ACDFDB-F220-48F3-8610-2AEAB20A3739}" srcId="{08F44473-5203-4C92-A1C7-5083135E9D53}" destId="{537195F8-FD42-409F-9D3B-59A3B3F42BB9}" srcOrd="7" destOrd="0" parTransId="{06F8AF5F-B73F-4DD1-AC8A-07ADE2A1F26C}" sibTransId="{7C6FBDDF-6111-4370-99A4-9BCE9715AEF6}"/>
    <dgm:cxn modelId="{5C17AFB5-3865-48E9-A7C0-1F4C1F98CC49}" type="presOf" srcId="{2EE7B095-0E70-4EC3-A949-2523B7341991}" destId="{A1126893-85A7-42B5-AD95-19EE728C604E}" srcOrd="0" destOrd="0" presId="urn:microsoft.com/office/officeart/2008/layout/HorizontalMultiLevelHierarchy"/>
    <dgm:cxn modelId="{69CC9C5B-86E7-442D-9259-44E7E028DAC5}" type="presOf" srcId="{A1E14998-F687-4189-868E-BD3FF4A2D295}" destId="{B1641911-24B0-49EC-96A9-6E05A2F45BD3}" srcOrd="0" destOrd="0" presId="urn:microsoft.com/office/officeart/2008/layout/HorizontalMultiLevelHierarchy"/>
    <dgm:cxn modelId="{A641DE9A-F145-46B9-849B-25D379BDF51B}" type="presOf" srcId="{07F0817C-F9D3-4818-8DDB-4DC6E06FED25}" destId="{A371EA58-B90C-457B-ADA5-8A1B6945BF66}" srcOrd="0" destOrd="0" presId="urn:microsoft.com/office/officeart/2008/layout/HorizontalMultiLevelHierarchy"/>
    <dgm:cxn modelId="{D944CFD1-CBB1-4E9F-8215-2A9DC6D15A86}" type="presOf" srcId="{2109075D-7C28-4D46-BADA-CC9A7EF56E7B}" destId="{74381927-5468-4D21-A602-8DA49D86A0D6}" srcOrd="0" destOrd="0" presId="urn:microsoft.com/office/officeart/2008/layout/HorizontalMultiLevelHierarchy"/>
    <dgm:cxn modelId="{79791479-251B-4908-AD3C-B1485B905D86}" type="presOf" srcId="{4513E9C4-E9B6-4A0B-AA0C-B3811C5AF160}" destId="{4899E5C6-E87C-490B-BED1-8CE86F547544}" srcOrd="0" destOrd="0" presId="urn:microsoft.com/office/officeart/2008/layout/HorizontalMultiLevelHierarchy"/>
    <dgm:cxn modelId="{E13BACCC-8607-4B47-93DD-C405AF78C5FB}" type="presOf" srcId="{97CCB92B-6DA3-4BBD-B686-02BFEB385E9F}" destId="{0F0C5C4B-DA8B-4730-B4B4-7744BCFEFA6F}" srcOrd="0" destOrd="0" presId="urn:microsoft.com/office/officeart/2008/layout/HorizontalMultiLevelHierarchy"/>
    <dgm:cxn modelId="{AA88D719-A0BD-49EF-9419-2A0E62D628FE}" type="presOf" srcId="{19E6DDE8-B084-4053-9AC6-7147227E78B3}" destId="{C783FD2C-D31C-4ED9-9F8C-9C3A62B28711}" srcOrd="0" destOrd="0" presId="urn:microsoft.com/office/officeart/2008/layout/HorizontalMultiLevelHierarchy"/>
    <dgm:cxn modelId="{4E8E3415-1AB5-49EB-8957-84453082AEE3}" type="presOf" srcId="{2109075D-7C28-4D46-BADA-CC9A7EF56E7B}" destId="{6A4307E6-7080-462C-B224-857B518F3747}" srcOrd="1" destOrd="0" presId="urn:microsoft.com/office/officeart/2008/layout/HorizontalMultiLevelHierarchy"/>
    <dgm:cxn modelId="{13C131C7-8F21-477F-9ADC-C67347CAB983}" type="presOf" srcId="{B24EC230-328B-4F43-A693-E1A24E425A85}" destId="{2095A4C2-56E6-4843-97F2-25BCB6EA8F91}" srcOrd="1" destOrd="0" presId="urn:microsoft.com/office/officeart/2008/layout/HorizontalMultiLevelHierarchy"/>
    <dgm:cxn modelId="{DBCEF7AA-48AD-42E7-A6AD-775B8AAD5B49}" srcId="{97CCB92B-6DA3-4BBD-B686-02BFEB385E9F}" destId="{08F44473-5203-4C92-A1C7-5083135E9D53}" srcOrd="0" destOrd="0" parTransId="{4AE1239E-6D70-49AF-979B-B1AA7164610A}" sibTransId="{41BBBA58-1490-458E-BE3E-B5D96FD1A117}"/>
    <dgm:cxn modelId="{F39F41DD-6C76-485B-99C6-7041A761F42D}" srcId="{08F44473-5203-4C92-A1C7-5083135E9D53}" destId="{19E6DDE8-B084-4053-9AC6-7147227E78B3}" srcOrd="1" destOrd="0" parTransId="{2109075D-7C28-4D46-BADA-CC9A7EF56E7B}" sibTransId="{9F6C2F50-AF04-444F-8B7D-104BD89111E8}"/>
    <dgm:cxn modelId="{66CFBD71-4871-4D30-AF72-55C1715D6B1B}" type="presOf" srcId="{D9D62565-809A-4885-8B53-6211D3063811}" destId="{55B9D90D-EAAF-482E-B391-D7220130C466}" srcOrd="0" destOrd="0" presId="urn:microsoft.com/office/officeart/2008/layout/HorizontalMultiLevelHierarchy"/>
    <dgm:cxn modelId="{5A0FCB56-3ADE-4A64-B9B9-926D4BED8B62}" type="presOf" srcId="{06F8AF5F-B73F-4DD1-AC8A-07ADE2A1F26C}" destId="{4AE6BF2E-B88D-4440-8DA2-8738D0A6CEE7}" srcOrd="1" destOrd="0" presId="urn:microsoft.com/office/officeart/2008/layout/HorizontalMultiLevelHierarchy"/>
    <dgm:cxn modelId="{CAC77AE5-C055-4BEB-B0C9-D874FA543F7F}" type="presOf" srcId="{06F8AF5F-B73F-4DD1-AC8A-07ADE2A1F26C}" destId="{224A487D-E251-4F39-B0E9-203DF71AD8E9}" srcOrd="0" destOrd="0" presId="urn:microsoft.com/office/officeart/2008/layout/HorizontalMultiLevelHierarchy"/>
    <dgm:cxn modelId="{7D0D2E04-49C9-49E9-A06B-3899EE8A9562}" type="presOf" srcId="{02B96B58-3ADD-42E5-8BA0-E89B6FBBBE27}" destId="{08155904-8BA8-432D-84B3-E1B3884D38C8}" srcOrd="0" destOrd="0" presId="urn:microsoft.com/office/officeart/2008/layout/HorizontalMultiLevelHierarchy"/>
    <dgm:cxn modelId="{565E9309-461C-4980-9D72-6C7BE9E80787}" type="presOf" srcId="{2EE7B095-0E70-4EC3-A949-2523B7341991}" destId="{4C7C6331-E754-4A4A-8793-F80C7B0D69FB}" srcOrd="1" destOrd="0" presId="urn:microsoft.com/office/officeart/2008/layout/HorizontalMultiLevelHierarchy"/>
    <dgm:cxn modelId="{FFD07782-FB8C-4270-8492-A4AE76BEE6A7}" type="presOf" srcId="{DEAF1879-56C1-41F2-B948-784883582DC0}" destId="{4ECD0F01-4CA8-47CE-9DFB-BF9C534C8E2C}" srcOrd="0" destOrd="0" presId="urn:microsoft.com/office/officeart/2008/layout/HorizontalMultiLevelHierarchy"/>
    <dgm:cxn modelId="{C3B73567-CF4A-41A5-AA6A-F8FC5FB4C0EC}" srcId="{08F44473-5203-4C92-A1C7-5083135E9D53}" destId="{128D5DF2-F2EA-4296-8A8A-FDF2C6CC2B25}" srcOrd="0" destOrd="0" parTransId="{2EE7B095-0E70-4EC3-A949-2523B7341991}" sibTransId="{F472ECBB-F494-4CB2-A358-5C048F438490}"/>
    <dgm:cxn modelId="{A8A74894-678F-4D13-A9DE-BF5E99C83554}" type="presOf" srcId="{2A23C682-8ECD-4BDF-8E5B-BF7800609611}" destId="{2589487F-33B0-4980-9963-D205B3B1637D}" srcOrd="1" destOrd="0" presId="urn:microsoft.com/office/officeart/2008/layout/HorizontalMultiLevelHierarchy"/>
    <dgm:cxn modelId="{D8DFB118-246E-4B8C-A3AD-C93FBF8BCFCA}" type="presOf" srcId="{D1CD2084-103A-49CB-A914-BE0C1C8CAF5C}" destId="{4F7A3FE1-E2DB-4AA4-8FB3-3EB9E1EEF595}" srcOrd="0" destOrd="0" presId="urn:microsoft.com/office/officeart/2008/layout/HorizontalMultiLevelHierarchy"/>
    <dgm:cxn modelId="{595F4506-A8D7-4DB3-B3B2-61DE28BCE717}" type="presOf" srcId="{537195F8-FD42-409F-9D3B-59A3B3F42BB9}" destId="{68D7D54D-008F-4A76-92CA-E0B11732244B}" srcOrd="0" destOrd="0" presId="urn:microsoft.com/office/officeart/2008/layout/HorizontalMultiLevelHierarchy"/>
    <dgm:cxn modelId="{AD8F1072-9FAC-47CA-A21A-3F8CDB545001}" srcId="{08F44473-5203-4C92-A1C7-5083135E9D53}" destId="{DEAF1879-56C1-41F2-B948-784883582DC0}" srcOrd="3" destOrd="0" parTransId="{2A23C682-8ECD-4BDF-8E5B-BF7800609611}" sibTransId="{8B54F473-C97B-4334-8F3E-064CAC825748}"/>
    <dgm:cxn modelId="{8C5B8FDD-B5A2-4C44-BD33-F25DF1B64CA2}" type="presOf" srcId="{4513E9C4-E9B6-4A0B-AA0C-B3811C5AF160}" destId="{6E1B21E7-2029-4EB0-A441-263EDA6E20FF}" srcOrd="1" destOrd="0" presId="urn:microsoft.com/office/officeart/2008/layout/HorizontalMultiLevelHierarchy"/>
    <dgm:cxn modelId="{B2CC0A0C-7027-4AEB-9C63-812D3C5E3371}" type="presParOf" srcId="{0F0C5C4B-DA8B-4730-B4B4-7744BCFEFA6F}" destId="{1BD2D315-592B-48B0-A737-EF60FC1CA8EF}" srcOrd="0" destOrd="0" presId="urn:microsoft.com/office/officeart/2008/layout/HorizontalMultiLevelHierarchy"/>
    <dgm:cxn modelId="{F132261A-0FDC-40B7-A1AD-6E84BBC2A732}" type="presParOf" srcId="{1BD2D315-592B-48B0-A737-EF60FC1CA8EF}" destId="{FC481EEC-EF80-4CB6-AE19-72C497CF0CFE}" srcOrd="0" destOrd="0" presId="urn:microsoft.com/office/officeart/2008/layout/HorizontalMultiLevelHierarchy"/>
    <dgm:cxn modelId="{1D640B59-DA35-48D4-B904-9F2D2FDD2ED7}" type="presParOf" srcId="{1BD2D315-592B-48B0-A737-EF60FC1CA8EF}" destId="{146E1B94-9B9C-47E6-9A06-2B303F181764}" srcOrd="1" destOrd="0" presId="urn:microsoft.com/office/officeart/2008/layout/HorizontalMultiLevelHierarchy"/>
    <dgm:cxn modelId="{26206E6A-62B0-46F2-B3C1-8F82985A9CBA}" type="presParOf" srcId="{146E1B94-9B9C-47E6-9A06-2B303F181764}" destId="{A1126893-85A7-42B5-AD95-19EE728C604E}" srcOrd="0" destOrd="0" presId="urn:microsoft.com/office/officeart/2008/layout/HorizontalMultiLevelHierarchy"/>
    <dgm:cxn modelId="{D4F57CD7-DB37-406E-85C5-08E1FC668DF4}" type="presParOf" srcId="{A1126893-85A7-42B5-AD95-19EE728C604E}" destId="{4C7C6331-E754-4A4A-8793-F80C7B0D69FB}" srcOrd="0" destOrd="0" presId="urn:microsoft.com/office/officeart/2008/layout/HorizontalMultiLevelHierarchy"/>
    <dgm:cxn modelId="{34685DF0-22B7-4931-907B-B3E76CA2B659}" type="presParOf" srcId="{146E1B94-9B9C-47E6-9A06-2B303F181764}" destId="{79E6E2FA-75D7-4775-ABDA-C6C597405631}" srcOrd="1" destOrd="0" presId="urn:microsoft.com/office/officeart/2008/layout/HorizontalMultiLevelHierarchy"/>
    <dgm:cxn modelId="{0620E4C8-C966-4B32-B9C9-FF50B1DAA630}" type="presParOf" srcId="{79E6E2FA-75D7-4775-ABDA-C6C597405631}" destId="{31E72CAC-6494-4D59-B5C6-8425B543448E}" srcOrd="0" destOrd="0" presId="urn:microsoft.com/office/officeart/2008/layout/HorizontalMultiLevelHierarchy"/>
    <dgm:cxn modelId="{92BC6EF4-71D1-4AAE-AC5C-8C6C5794DBF4}" type="presParOf" srcId="{79E6E2FA-75D7-4775-ABDA-C6C597405631}" destId="{54470D54-AB1C-44FD-AD56-CF78A56BF21D}" srcOrd="1" destOrd="0" presId="urn:microsoft.com/office/officeart/2008/layout/HorizontalMultiLevelHierarchy"/>
    <dgm:cxn modelId="{856989FC-E227-41A9-80C6-13CE92092F8A}" type="presParOf" srcId="{146E1B94-9B9C-47E6-9A06-2B303F181764}" destId="{74381927-5468-4D21-A602-8DA49D86A0D6}" srcOrd="2" destOrd="0" presId="urn:microsoft.com/office/officeart/2008/layout/HorizontalMultiLevelHierarchy"/>
    <dgm:cxn modelId="{8D2763E9-E95F-4992-AD8C-C6A26EE0A630}" type="presParOf" srcId="{74381927-5468-4D21-A602-8DA49D86A0D6}" destId="{6A4307E6-7080-462C-B224-857B518F3747}" srcOrd="0" destOrd="0" presId="urn:microsoft.com/office/officeart/2008/layout/HorizontalMultiLevelHierarchy"/>
    <dgm:cxn modelId="{12431D83-133B-4CA4-B9C4-ED7613D750A9}" type="presParOf" srcId="{146E1B94-9B9C-47E6-9A06-2B303F181764}" destId="{94492603-884C-45E5-9A7A-60D3E1B7A734}" srcOrd="3" destOrd="0" presId="urn:microsoft.com/office/officeart/2008/layout/HorizontalMultiLevelHierarchy"/>
    <dgm:cxn modelId="{627C6618-93AF-4941-8FF0-5C2627F755CD}" type="presParOf" srcId="{94492603-884C-45E5-9A7A-60D3E1B7A734}" destId="{C783FD2C-D31C-4ED9-9F8C-9C3A62B28711}" srcOrd="0" destOrd="0" presId="urn:microsoft.com/office/officeart/2008/layout/HorizontalMultiLevelHierarchy"/>
    <dgm:cxn modelId="{4ABBC594-92F7-4C6E-ACEE-6E76E1263D2B}" type="presParOf" srcId="{94492603-884C-45E5-9A7A-60D3E1B7A734}" destId="{9BA85CD0-DADB-4075-A982-30491098F924}" srcOrd="1" destOrd="0" presId="urn:microsoft.com/office/officeart/2008/layout/HorizontalMultiLevelHierarchy"/>
    <dgm:cxn modelId="{B7D06D61-C0C6-40C7-8E12-8809981DD551}" type="presParOf" srcId="{146E1B94-9B9C-47E6-9A06-2B303F181764}" destId="{E10324CD-2E2A-4885-ACA2-2ACD65E4F88A}" srcOrd="4" destOrd="0" presId="urn:microsoft.com/office/officeart/2008/layout/HorizontalMultiLevelHierarchy"/>
    <dgm:cxn modelId="{9BD203F4-BD97-4C7C-A9C3-F13CF3806B0C}" type="presParOf" srcId="{E10324CD-2E2A-4885-ACA2-2ACD65E4F88A}" destId="{2095A4C2-56E6-4843-97F2-25BCB6EA8F91}" srcOrd="0" destOrd="0" presId="urn:microsoft.com/office/officeart/2008/layout/HorizontalMultiLevelHierarchy"/>
    <dgm:cxn modelId="{5A230D0C-6C72-4A79-BC20-5A366D79931B}" type="presParOf" srcId="{146E1B94-9B9C-47E6-9A06-2B303F181764}" destId="{5B639F4F-B108-4B72-8433-87362C70CE30}" srcOrd="5" destOrd="0" presId="urn:microsoft.com/office/officeart/2008/layout/HorizontalMultiLevelHierarchy"/>
    <dgm:cxn modelId="{761BB16A-1332-47B4-826D-6AA56FDAB6FA}" type="presParOf" srcId="{5B639F4F-B108-4B72-8433-87362C70CE30}" destId="{08155904-8BA8-432D-84B3-E1B3884D38C8}" srcOrd="0" destOrd="0" presId="urn:microsoft.com/office/officeart/2008/layout/HorizontalMultiLevelHierarchy"/>
    <dgm:cxn modelId="{7743A215-BF7B-4970-BBBD-9BC4B1C02767}" type="presParOf" srcId="{5B639F4F-B108-4B72-8433-87362C70CE30}" destId="{AE379786-0D6B-46AD-8252-BEE42E19BF20}" srcOrd="1" destOrd="0" presId="urn:microsoft.com/office/officeart/2008/layout/HorizontalMultiLevelHierarchy"/>
    <dgm:cxn modelId="{2194FCA9-5637-40D0-B3D0-966CB0A4E778}" type="presParOf" srcId="{146E1B94-9B9C-47E6-9A06-2B303F181764}" destId="{762CD115-9E4F-478F-BBAF-E1BF6EF80CC9}" srcOrd="6" destOrd="0" presId="urn:microsoft.com/office/officeart/2008/layout/HorizontalMultiLevelHierarchy"/>
    <dgm:cxn modelId="{E8574F2D-150E-46C1-8709-61182A9D58B9}" type="presParOf" srcId="{762CD115-9E4F-478F-BBAF-E1BF6EF80CC9}" destId="{2589487F-33B0-4980-9963-D205B3B1637D}" srcOrd="0" destOrd="0" presId="urn:microsoft.com/office/officeart/2008/layout/HorizontalMultiLevelHierarchy"/>
    <dgm:cxn modelId="{4CDA4AFE-76CB-457A-83C6-C573C0CE826F}" type="presParOf" srcId="{146E1B94-9B9C-47E6-9A06-2B303F181764}" destId="{85D486A6-ABDA-4080-8CB5-B1C7E367E11A}" srcOrd="7" destOrd="0" presId="urn:microsoft.com/office/officeart/2008/layout/HorizontalMultiLevelHierarchy"/>
    <dgm:cxn modelId="{2FC19D6F-4F32-4BD1-AC5C-A2AD8138224A}" type="presParOf" srcId="{85D486A6-ABDA-4080-8CB5-B1C7E367E11A}" destId="{4ECD0F01-4CA8-47CE-9DFB-BF9C534C8E2C}" srcOrd="0" destOrd="0" presId="urn:microsoft.com/office/officeart/2008/layout/HorizontalMultiLevelHierarchy"/>
    <dgm:cxn modelId="{1B09E99C-882F-4200-95CB-F087F8D091FC}" type="presParOf" srcId="{85D486A6-ABDA-4080-8CB5-B1C7E367E11A}" destId="{4F97B672-78A6-4358-8B4A-A1F8D6643C36}" srcOrd="1" destOrd="0" presId="urn:microsoft.com/office/officeart/2008/layout/HorizontalMultiLevelHierarchy"/>
    <dgm:cxn modelId="{7E76923C-6777-4471-B2B6-AA6D8DAB62A2}" type="presParOf" srcId="{146E1B94-9B9C-47E6-9A06-2B303F181764}" destId="{B1641911-24B0-49EC-96A9-6E05A2F45BD3}" srcOrd="8" destOrd="0" presId="urn:microsoft.com/office/officeart/2008/layout/HorizontalMultiLevelHierarchy"/>
    <dgm:cxn modelId="{E402046E-F967-4669-A711-8BA280FF6198}" type="presParOf" srcId="{B1641911-24B0-49EC-96A9-6E05A2F45BD3}" destId="{068583E0-6861-4BC5-AD3A-9A5BADC930E9}" srcOrd="0" destOrd="0" presId="urn:microsoft.com/office/officeart/2008/layout/HorizontalMultiLevelHierarchy"/>
    <dgm:cxn modelId="{80A6E1E2-69C7-4918-99E8-B67FCEA80B8B}" type="presParOf" srcId="{146E1B94-9B9C-47E6-9A06-2B303F181764}" destId="{F294D048-04CE-4DC4-A3B4-114D5B746D6A}" srcOrd="9" destOrd="0" presId="urn:microsoft.com/office/officeart/2008/layout/HorizontalMultiLevelHierarchy"/>
    <dgm:cxn modelId="{8C7D2E5C-C6CF-4CE7-9B2F-ECD865DB7A85}" type="presParOf" srcId="{F294D048-04CE-4DC4-A3B4-114D5B746D6A}" destId="{EB39A7EF-E15C-40A6-99E1-ED7D8374067E}" srcOrd="0" destOrd="0" presId="urn:microsoft.com/office/officeart/2008/layout/HorizontalMultiLevelHierarchy"/>
    <dgm:cxn modelId="{5C5BDC35-19D7-49F6-9F19-380F447292BB}" type="presParOf" srcId="{F294D048-04CE-4DC4-A3B4-114D5B746D6A}" destId="{64C16679-E03C-446E-BF2A-7BD6DB3850C7}" srcOrd="1" destOrd="0" presId="urn:microsoft.com/office/officeart/2008/layout/HorizontalMultiLevelHierarchy"/>
    <dgm:cxn modelId="{9BF15D00-2F23-461C-9911-E33EA4728C62}" type="presParOf" srcId="{146E1B94-9B9C-47E6-9A06-2B303F181764}" destId="{4899E5C6-E87C-490B-BED1-8CE86F547544}" srcOrd="10" destOrd="0" presId="urn:microsoft.com/office/officeart/2008/layout/HorizontalMultiLevelHierarchy"/>
    <dgm:cxn modelId="{3C8111FF-EF5A-46E3-90DE-CA5BE8EF2A64}" type="presParOf" srcId="{4899E5C6-E87C-490B-BED1-8CE86F547544}" destId="{6E1B21E7-2029-4EB0-A441-263EDA6E20FF}" srcOrd="0" destOrd="0" presId="urn:microsoft.com/office/officeart/2008/layout/HorizontalMultiLevelHierarchy"/>
    <dgm:cxn modelId="{A4154A02-D58E-4A5F-AB72-59C2D19D80DC}" type="presParOf" srcId="{146E1B94-9B9C-47E6-9A06-2B303F181764}" destId="{61BE80DE-5494-46D2-95EB-208C9FCEF113}" srcOrd="11" destOrd="0" presId="urn:microsoft.com/office/officeart/2008/layout/HorizontalMultiLevelHierarchy"/>
    <dgm:cxn modelId="{8A09DF8F-A1B9-4336-9881-22F16EDE8A3E}" type="presParOf" srcId="{61BE80DE-5494-46D2-95EB-208C9FCEF113}" destId="{4F7A3FE1-E2DB-4AA4-8FB3-3EB9E1EEF595}" srcOrd="0" destOrd="0" presId="urn:microsoft.com/office/officeart/2008/layout/HorizontalMultiLevelHierarchy"/>
    <dgm:cxn modelId="{34BFAA4F-CBC0-44A8-BE43-F50B35411F6D}" type="presParOf" srcId="{61BE80DE-5494-46D2-95EB-208C9FCEF113}" destId="{A90E8C57-34DF-4B26-830B-CA03D16AF191}" srcOrd="1" destOrd="0" presId="urn:microsoft.com/office/officeart/2008/layout/HorizontalMultiLevelHierarchy"/>
    <dgm:cxn modelId="{5A9978FD-8B91-4EBA-9496-0B6B6FA08C65}" type="presParOf" srcId="{146E1B94-9B9C-47E6-9A06-2B303F181764}" destId="{A371EA58-B90C-457B-ADA5-8A1B6945BF66}" srcOrd="12" destOrd="0" presId="urn:microsoft.com/office/officeart/2008/layout/HorizontalMultiLevelHierarchy"/>
    <dgm:cxn modelId="{C48CC983-FAB6-4C20-A668-2BCEAEAF14C1}" type="presParOf" srcId="{A371EA58-B90C-457B-ADA5-8A1B6945BF66}" destId="{3A2851FC-6AAA-423D-A305-6F4F004961A4}" srcOrd="0" destOrd="0" presId="urn:microsoft.com/office/officeart/2008/layout/HorizontalMultiLevelHierarchy"/>
    <dgm:cxn modelId="{DAD4A252-E10F-4C03-BED4-5B25ADA75E91}" type="presParOf" srcId="{146E1B94-9B9C-47E6-9A06-2B303F181764}" destId="{3B360E3B-7AEE-4D84-996D-3C05B0A42470}" srcOrd="13" destOrd="0" presId="urn:microsoft.com/office/officeart/2008/layout/HorizontalMultiLevelHierarchy"/>
    <dgm:cxn modelId="{96083C74-558E-4458-AAD5-93B921EBD70F}" type="presParOf" srcId="{3B360E3B-7AEE-4D84-996D-3C05B0A42470}" destId="{55B9D90D-EAAF-482E-B391-D7220130C466}" srcOrd="0" destOrd="0" presId="urn:microsoft.com/office/officeart/2008/layout/HorizontalMultiLevelHierarchy"/>
    <dgm:cxn modelId="{4183312E-B933-4A9E-A938-385250B682A2}" type="presParOf" srcId="{3B360E3B-7AEE-4D84-996D-3C05B0A42470}" destId="{2ED2CE66-6D1A-4CED-A4AE-6BADC33E4920}" srcOrd="1" destOrd="0" presId="urn:microsoft.com/office/officeart/2008/layout/HorizontalMultiLevelHierarchy"/>
    <dgm:cxn modelId="{73CEDAB9-12C2-4E42-BBE2-CC037AD4E456}" type="presParOf" srcId="{146E1B94-9B9C-47E6-9A06-2B303F181764}" destId="{224A487D-E251-4F39-B0E9-203DF71AD8E9}" srcOrd="14" destOrd="0" presId="urn:microsoft.com/office/officeart/2008/layout/HorizontalMultiLevelHierarchy"/>
    <dgm:cxn modelId="{62A2BEE0-F58B-481F-A2B8-87AFA4675D63}" type="presParOf" srcId="{224A487D-E251-4F39-B0E9-203DF71AD8E9}" destId="{4AE6BF2E-B88D-4440-8DA2-8738D0A6CEE7}" srcOrd="0" destOrd="0" presId="urn:microsoft.com/office/officeart/2008/layout/HorizontalMultiLevelHierarchy"/>
    <dgm:cxn modelId="{268C15C6-FA79-4478-B9F2-7DE2736BE09D}" type="presParOf" srcId="{146E1B94-9B9C-47E6-9A06-2B303F181764}" destId="{6C201646-8B69-4B11-8B11-AA5FAAC17A32}" srcOrd="15" destOrd="0" presId="urn:microsoft.com/office/officeart/2008/layout/HorizontalMultiLevelHierarchy"/>
    <dgm:cxn modelId="{B74AA772-9CD3-41AF-A003-99B6F4ABBDB4}" type="presParOf" srcId="{6C201646-8B69-4B11-8B11-AA5FAAC17A32}" destId="{68D7D54D-008F-4A76-92CA-E0B11732244B}" srcOrd="0" destOrd="0" presId="urn:microsoft.com/office/officeart/2008/layout/HorizontalMultiLevelHierarchy"/>
    <dgm:cxn modelId="{DC6E62EC-909B-4D1C-9855-E432350A9BDA}" type="presParOf" srcId="{6C201646-8B69-4B11-8B11-AA5FAAC17A32}" destId="{97C3D42E-64CC-4184-AF4E-51071E2D9EA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A487D-E251-4F39-B0E9-203DF71AD8E9}">
      <dsp:nvSpPr>
        <dsp:cNvPr id="0" name=""/>
        <dsp:cNvSpPr/>
      </dsp:nvSpPr>
      <dsp:spPr>
        <a:xfrm>
          <a:off x="1576053" y="2169361"/>
          <a:ext cx="1498422" cy="2209731"/>
        </a:xfrm>
        <a:custGeom>
          <a:avLst/>
          <a:gdLst/>
          <a:ahLst/>
          <a:cxnLst/>
          <a:rect l="0" t="0" r="0" b="0"/>
          <a:pathLst>
            <a:path>
              <a:moveTo>
                <a:pt x="0" y="0"/>
              </a:moveTo>
              <a:lnTo>
                <a:pt x="749211" y="0"/>
              </a:lnTo>
              <a:lnTo>
                <a:pt x="749211" y="2209731"/>
              </a:lnTo>
              <a:lnTo>
                <a:pt x="1498422" y="220973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IN" sz="900" kern="1200"/>
        </a:p>
      </dsp:txBody>
      <dsp:txXfrm>
        <a:off x="2258517" y="3207480"/>
        <a:ext cx="133493" cy="133493"/>
      </dsp:txXfrm>
    </dsp:sp>
    <dsp:sp modelId="{A371EA58-B90C-457B-ADA5-8A1B6945BF66}">
      <dsp:nvSpPr>
        <dsp:cNvPr id="0" name=""/>
        <dsp:cNvSpPr/>
      </dsp:nvSpPr>
      <dsp:spPr>
        <a:xfrm>
          <a:off x="1576053" y="2169361"/>
          <a:ext cx="1498422" cy="1618394"/>
        </a:xfrm>
        <a:custGeom>
          <a:avLst/>
          <a:gdLst/>
          <a:ahLst/>
          <a:cxnLst/>
          <a:rect l="0" t="0" r="0" b="0"/>
          <a:pathLst>
            <a:path>
              <a:moveTo>
                <a:pt x="0" y="0"/>
              </a:moveTo>
              <a:lnTo>
                <a:pt x="749211" y="0"/>
              </a:lnTo>
              <a:lnTo>
                <a:pt x="749211" y="1618394"/>
              </a:lnTo>
              <a:lnTo>
                <a:pt x="1498422" y="161839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IN" sz="700" kern="1200"/>
        </a:p>
      </dsp:txBody>
      <dsp:txXfrm>
        <a:off x="2270125" y="2923420"/>
        <a:ext cx="110277" cy="110277"/>
      </dsp:txXfrm>
    </dsp:sp>
    <dsp:sp modelId="{4899E5C6-E87C-490B-BED1-8CE86F547544}">
      <dsp:nvSpPr>
        <dsp:cNvPr id="0" name=""/>
        <dsp:cNvSpPr/>
      </dsp:nvSpPr>
      <dsp:spPr>
        <a:xfrm>
          <a:off x="1576053" y="2169361"/>
          <a:ext cx="1498422" cy="1027058"/>
        </a:xfrm>
        <a:custGeom>
          <a:avLst/>
          <a:gdLst/>
          <a:ahLst/>
          <a:cxnLst/>
          <a:rect l="0" t="0" r="0" b="0"/>
          <a:pathLst>
            <a:path>
              <a:moveTo>
                <a:pt x="0" y="0"/>
              </a:moveTo>
              <a:lnTo>
                <a:pt x="749211" y="0"/>
              </a:lnTo>
              <a:lnTo>
                <a:pt x="749211" y="1027058"/>
              </a:lnTo>
              <a:lnTo>
                <a:pt x="1498422" y="102705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IN" sz="600" kern="1200"/>
        </a:p>
      </dsp:txBody>
      <dsp:txXfrm>
        <a:off x="2279848" y="2637475"/>
        <a:ext cx="90831" cy="90831"/>
      </dsp:txXfrm>
    </dsp:sp>
    <dsp:sp modelId="{B1641911-24B0-49EC-96A9-6E05A2F45BD3}">
      <dsp:nvSpPr>
        <dsp:cNvPr id="0" name=""/>
        <dsp:cNvSpPr/>
      </dsp:nvSpPr>
      <dsp:spPr>
        <a:xfrm>
          <a:off x="1576053" y="2169361"/>
          <a:ext cx="1498422" cy="435721"/>
        </a:xfrm>
        <a:custGeom>
          <a:avLst/>
          <a:gdLst/>
          <a:ahLst/>
          <a:cxnLst/>
          <a:rect l="0" t="0" r="0" b="0"/>
          <a:pathLst>
            <a:path>
              <a:moveTo>
                <a:pt x="0" y="0"/>
              </a:moveTo>
              <a:lnTo>
                <a:pt x="749211" y="0"/>
              </a:lnTo>
              <a:lnTo>
                <a:pt x="749211" y="435721"/>
              </a:lnTo>
              <a:lnTo>
                <a:pt x="1498422" y="43572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2286252" y="2348210"/>
        <a:ext cx="78024" cy="78024"/>
      </dsp:txXfrm>
    </dsp:sp>
    <dsp:sp modelId="{762CD115-9E4F-478F-BBAF-E1BF6EF80CC9}">
      <dsp:nvSpPr>
        <dsp:cNvPr id="0" name=""/>
        <dsp:cNvSpPr/>
      </dsp:nvSpPr>
      <dsp:spPr>
        <a:xfrm>
          <a:off x="1576053" y="2013746"/>
          <a:ext cx="1498422" cy="155614"/>
        </a:xfrm>
        <a:custGeom>
          <a:avLst/>
          <a:gdLst/>
          <a:ahLst/>
          <a:cxnLst/>
          <a:rect l="0" t="0" r="0" b="0"/>
          <a:pathLst>
            <a:path>
              <a:moveTo>
                <a:pt x="0" y="155614"/>
              </a:moveTo>
              <a:lnTo>
                <a:pt x="749211" y="155614"/>
              </a:lnTo>
              <a:lnTo>
                <a:pt x="749211" y="0"/>
              </a:lnTo>
              <a:lnTo>
                <a:pt x="149842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2287602" y="2053892"/>
        <a:ext cx="75324" cy="75324"/>
      </dsp:txXfrm>
    </dsp:sp>
    <dsp:sp modelId="{E10324CD-2E2A-4885-ACA2-2ACD65E4F88A}">
      <dsp:nvSpPr>
        <dsp:cNvPr id="0" name=""/>
        <dsp:cNvSpPr/>
      </dsp:nvSpPr>
      <dsp:spPr>
        <a:xfrm>
          <a:off x="1576053" y="1422410"/>
          <a:ext cx="1498422" cy="746951"/>
        </a:xfrm>
        <a:custGeom>
          <a:avLst/>
          <a:gdLst/>
          <a:ahLst/>
          <a:cxnLst/>
          <a:rect l="0" t="0" r="0" b="0"/>
          <a:pathLst>
            <a:path>
              <a:moveTo>
                <a:pt x="0" y="746951"/>
              </a:moveTo>
              <a:lnTo>
                <a:pt x="749211" y="746951"/>
              </a:lnTo>
              <a:lnTo>
                <a:pt x="749211" y="0"/>
              </a:lnTo>
              <a:lnTo>
                <a:pt x="149842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2283407" y="1754028"/>
        <a:ext cx="83713" cy="83713"/>
      </dsp:txXfrm>
    </dsp:sp>
    <dsp:sp modelId="{74381927-5468-4D21-A602-8DA49D86A0D6}">
      <dsp:nvSpPr>
        <dsp:cNvPr id="0" name=""/>
        <dsp:cNvSpPr/>
      </dsp:nvSpPr>
      <dsp:spPr>
        <a:xfrm>
          <a:off x="1576053" y="831073"/>
          <a:ext cx="1498422" cy="1338287"/>
        </a:xfrm>
        <a:custGeom>
          <a:avLst/>
          <a:gdLst/>
          <a:ahLst/>
          <a:cxnLst/>
          <a:rect l="0" t="0" r="0" b="0"/>
          <a:pathLst>
            <a:path>
              <a:moveTo>
                <a:pt x="0" y="1338287"/>
              </a:moveTo>
              <a:lnTo>
                <a:pt x="749211" y="1338287"/>
              </a:lnTo>
              <a:lnTo>
                <a:pt x="749211" y="0"/>
              </a:lnTo>
              <a:lnTo>
                <a:pt x="149842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IN" sz="700" kern="1200"/>
        </a:p>
      </dsp:txBody>
      <dsp:txXfrm>
        <a:off x="2275038" y="1449991"/>
        <a:ext cx="100452" cy="100452"/>
      </dsp:txXfrm>
    </dsp:sp>
    <dsp:sp modelId="{A1126893-85A7-42B5-AD95-19EE728C604E}">
      <dsp:nvSpPr>
        <dsp:cNvPr id="0" name=""/>
        <dsp:cNvSpPr/>
      </dsp:nvSpPr>
      <dsp:spPr>
        <a:xfrm>
          <a:off x="1576053" y="239737"/>
          <a:ext cx="1498422" cy="1929624"/>
        </a:xfrm>
        <a:custGeom>
          <a:avLst/>
          <a:gdLst/>
          <a:ahLst/>
          <a:cxnLst/>
          <a:rect l="0" t="0" r="0" b="0"/>
          <a:pathLst>
            <a:path>
              <a:moveTo>
                <a:pt x="0" y="1929624"/>
              </a:moveTo>
              <a:lnTo>
                <a:pt x="749211" y="1929624"/>
              </a:lnTo>
              <a:lnTo>
                <a:pt x="749211" y="0"/>
              </a:lnTo>
              <a:lnTo>
                <a:pt x="149842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IN" sz="800" kern="1200"/>
        </a:p>
      </dsp:txBody>
      <dsp:txXfrm>
        <a:off x="2264187" y="1143471"/>
        <a:ext cx="122154" cy="122154"/>
      </dsp:txXfrm>
    </dsp:sp>
    <dsp:sp modelId="{FC481EEC-EF80-4CB6-AE19-72C497CF0CFE}">
      <dsp:nvSpPr>
        <dsp:cNvPr id="0" name=""/>
        <dsp:cNvSpPr/>
      </dsp:nvSpPr>
      <dsp:spPr>
        <a:xfrm>
          <a:off x="0" y="1838227"/>
          <a:ext cx="2489838" cy="662268"/>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1866900">
            <a:lnSpc>
              <a:spcPct val="90000"/>
            </a:lnSpc>
            <a:spcBef>
              <a:spcPct val="0"/>
            </a:spcBef>
            <a:spcAft>
              <a:spcPct val="35000"/>
            </a:spcAft>
          </a:pPr>
          <a:r>
            <a:rPr lang="en-IN" sz="4200" b="1" kern="1200" dirty="0">
              <a:latin typeface="Cambria Math" pitchFamily="18" charset="0"/>
              <a:ea typeface="Cambria Math" pitchFamily="18" charset="0"/>
            </a:rPr>
            <a:t>DCW&amp;E</a:t>
          </a:r>
          <a:endParaRPr lang="en-IN" sz="4200" b="1" kern="1200" dirty="0"/>
        </a:p>
      </dsp:txBody>
      <dsp:txXfrm>
        <a:off x="0" y="1838227"/>
        <a:ext cx="2489838" cy="662268"/>
      </dsp:txXfrm>
    </dsp:sp>
    <dsp:sp modelId="{31E72CAC-6494-4D59-B5C6-8425B543448E}">
      <dsp:nvSpPr>
        <dsp:cNvPr id="0" name=""/>
        <dsp:cNvSpPr/>
      </dsp:nvSpPr>
      <dsp:spPr>
        <a:xfrm>
          <a:off x="3074475" y="3202"/>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IN" sz="2100" b="1" kern="1200" dirty="0">
              <a:latin typeface="Cambria Math" pitchFamily="18" charset="0"/>
              <a:ea typeface="Cambria Math" pitchFamily="18" charset="0"/>
            </a:rPr>
            <a:t>CCE (R&amp;D) CENTRAL</a:t>
          </a:r>
          <a:endParaRPr lang="en-IN" sz="2100" b="1" kern="1200" dirty="0"/>
        </a:p>
      </dsp:txBody>
      <dsp:txXfrm>
        <a:off x="3074475" y="3202"/>
        <a:ext cx="3042881" cy="473069"/>
      </dsp:txXfrm>
    </dsp:sp>
    <dsp:sp modelId="{C783FD2C-D31C-4ED9-9F8C-9C3A62B28711}">
      <dsp:nvSpPr>
        <dsp:cNvPr id="0" name=""/>
        <dsp:cNvSpPr/>
      </dsp:nvSpPr>
      <dsp:spPr>
        <a:xfrm>
          <a:off x="3074475" y="594539"/>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IN" sz="2000" b="1" kern="1200" dirty="0">
              <a:latin typeface="Cambria Math" pitchFamily="18" charset="0"/>
              <a:ea typeface="Cambria Math" pitchFamily="18" charset="0"/>
            </a:rPr>
            <a:t>CCE(R&amp;D) ESTATES</a:t>
          </a:r>
          <a:endParaRPr lang="en-IN" sz="2000" b="1" kern="1200" dirty="0"/>
        </a:p>
      </dsp:txBody>
      <dsp:txXfrm>
        <a:off x="3074475" y="594539"/>
        <a:ext cx="3042881" cy="473069"/>
      </dsp:txXfrm>
    </dsp:sp>
    <dsp:sp modelId="{08155904-8BA8-432D-84B3-E1B3884D38C8}">
      <dsp:nvSpPr>
        <dsp:cNvPr id="0" name=""/>
        <dsp:cNvSpPr/>
      </dsp:nvSpPr>
      <dsp:spPr>
        <a:xfrm>
          <a:off x="3074475" y="1185875"/>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IN" sz="1900" b="1" kern="1200" dirty="0">
              <a:latin typeface="Cambria Math" pitchFamily="18" charset="0"/>
              <a:ea typeface="Cambria Math" pitchFamily="18" charset="0"/>
            </a:rPr>
            <a:t>CCE (R&amp;D)  EAST</a:t>
          </a:r>
        </a:p>
      </dsp:txBody>
      <dsp:txXfrm>
        <a:off x="3074475" y="1185875"/>
        <a:ext cx="3042881" cy="473069"/>
      </dsp:txXfrm>
    </dsp:sp>
    <dsp:sp modelId="{4ECD0F01-4CA8-47CE-9DFB-BF9C534C8E2C}">
      <dsp:nvSpPr>
        <dsp:cNvPr id="0" name=""/>
        <dsp:cNvSpPr/>
      </dsp:nvSpPr>
      <dsp:spPr>
        <a:xfrm>
          <a:off x="3074475" y="1777212"/>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IN" sz="1900" b="1" kern="1200" dirty="0">
              <a:latin typeface="Cambria Math" pitchFamily="18" charset="0"/>
              <a:ea typeface="Cambria Math" pitchFamily="18" charset="0"/>
            </a:rPr>
            <a:t>CCE (R&amp;D) WEST</a:t>
          </a:r>
        </a:p>
      </dsp:txBody>
      <dsp:txXfrm>
        <a:off x="3074475" y="1777212"/>
        <a:ext cx="3042881" cy="473069"/>
      </dsp:txXfrm>
    </dsp:sp>
    <dsp:sp modelId="{EB39A7EF-E15C-40A6-99E1-ED7D8374067E}">
      <dsp:nvSpPr>
        <dsp:cNvPr id="0" name=""/>
        <dsp:cNvSpPr/>
      </dsp:nvSpPr>
      <dsp:spPr>
        <a:xfrm>
          <a:off x="3074475" y="2368548"/>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IN" sz="1800" b="1" kern="1200" dirty="0">
              <a:latin typeface="Cambria Math" pitchFamily="18" charset="0"/>
              <a:ea typeface="Cambria Math" pitchFamily="18" charset="0"/>
            </a:rPr>
            <a:t>CCE (R&amp;D) DELHI</a:t>
          </a:r>
        </a:p>
      </dsp:txBody>
      <dsp:txXfrm>
        <a:off x="3074475" y="2368548"/>
        <a:ext cx="3042881" cy="473069"/>
      </dsp:txXfrm>
    </dsp:sp>
    <dsp:sp modelId="{4F7A3FE1-E2DB-4AA4-8FB3-3EB9E1EEF595}">
      <dsp:nvSpPr>
        <dsp:cNvPr id="0" name=""/>
        <dsp:cNvSpPr/>
      </dsp:nvSpPr>
      <dsp:spPr>
        <a:xfrm>
          <a:off x="3074475" y="2959885"/>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IN" sz="1800" b="1" kern="1200">
              <a:latin typeface="Cambria Math" pitchFamily="18" charset="0"/>
              <a:ea typeface="Cambria Math" pitchFamily="18" charset="0"/>
            </a:rPr>
            <a:t>CCE (R&amp;D) SOUTH</a:t>
          </a:r>
          <a:endParaRPr lang="en-IN" sz="1800" b="1" kern="1200" dirty="0">
            <a:latin typeface="Cambria Math" pitchFamily="18" charset="0"/>
            <a:ea typeface="Cambria Math" pitchFamily="18" charset="0"/>
          </a:endParaRPr>
        </a:p>
      </dsp:txBody>
      <dsp:txXfrm>
        <a:off x="3074475" y="2959885"/>
        <a:ext cx="3042881" cy="473069"/>
      </dsp:txXfrm>
    </dsp:sp>
    <dsp:sp modelId="{55B9D90D-EAAF-482E-B391-D7220130C466}">
      <dsp:nvSpPr>
        <dsp:cNvPr id="0" name=""/>
        <dsp:cNvSpPr/>
      </dsp:nvSpPr>
      <dsp:spPr>
        <a:xfrm>
          <a:off x="3074475" y="3551221"/>
          <a:ext cx="3042881"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b="1" kern="1200" dirty="0">
              <a:latin typeface="Cambria Math" pitchFamily="18" charset="0"/>
              <a:ea typeface="Cambria Math" pitchFamily="18" charset="0"/>
            </a:rPr>
            <a:t>CCE (R&amp;D) NORTH</a:t>
          </a:r>
        </a:p>
      </dsp:txBody>
      <dsp:txXfrm>
        <a:off x="3074475" y="3551221"/>
        <a:ext cx="3042881" cy="473069"/>
      </dsp:txXfrm>
    </dsp:sp>
    <dsp:sp modelId="{68D7D54D-008F-4A76-92CA-E0B11732244B}">
      <dsp:nvSpPr>
        <dsp:cNvPr id="0" name=""/>
        <dsp:cNvSpPr/>
      </dsp:nvSpPr>
      <dsp:spPr>
        <a:xfrm>
          <a:off x="3074475" y="4142558"/>
          <a:ext cx="3051306" cy="473069"/>
        </a:xfrm>
        <a:prstGeom prst="rect">
          <a:avLst/>
        </a:prstGeom>
        <a:solidFill>
          <a:schemeClr val="accent1">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b="1" kern="1200" dirty="0">
              <a:latin typeface="Cambria Math" pitchFamily="18" charset="0"/>
              <a:ea typeface="Cambria Math" pitchFamily="18" charset="0"/>
            </a:rPr>
            <a:t>12 EMUs   </a:t>
          </a:r>
        </a:p>
      </dsp:txBody>
      <dsp:txXfrm>
        <a:off x="3074475" y="4142558"/>
        <a:ext cx="3051306" cy="47306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6AC534A-A6CA-4FF6-A500-F8B68040D837}" type="datetimeFigureOut">
              <a:rPr lang="en-US" smtClean="0"/>
              <a:pPr/>
              <a:t>1/21/2019</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6606D7B-4523-4B6C-AAAE-B1500105D985}" type="slidenum">
              <a:rPr lang="en-IN" smtClean="0"/>
              <a:pPr/>
              <a:t>‹#›</a:t>
            </a:fld>
            <a:endParaRPr lang="en-IN"/>
          </a:p>
        </p:txBody>
      </p:sp>
    </p:spTree>
    <p:extLst>
      <p:ext uri="{BB962C8B-B14F-4D97-AF65-F5344CB8AC3E}">
        <p14:creationId xmlns:p14="http://schemas.microsoft.com/office/powerpoint/2010/main" val="1018397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6606D7B-4523-4B6C-AAAE-B1500105D985}" type="slidenum">
              <a:rPr lang="en-IN" smtClean="0"/>
              <a:pPr/>
              <a:t>5</a:t>
            </a:fld>
            <a:endParaRPr lang="en-IN"/>
          </a:p>
        </p:txBody>
      </p:sp>
    </p:spTree>
    <p:extLst>
      <p:ext uri="{BB962C8B-B14F-4D97-AF65-F5344CB8AC3E}">
        <p14:creationId xmlns:p14="http://schemas.microsoft.com/office/powerpoint/2010/main" val="10458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89783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460863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7901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368381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973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196131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922883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578608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solidFill>
                  <a:srgbClr val="DBF5F9">
                    <a:shade val="90000"/>
                  </a:srgbClr>
                </a:solidFill>
              </a:rPr>
              <a:pPr/>
              <a:t>1/21/2019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042AED99-7FB4-404E-8A97-64753DCE42EC}"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225444554"/>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508787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solidFill>
                  <a:srgbClr val="DBF5F9">
                    <a:shade val="90000"/>
                  </a:srgbClr>
                </a:solidFill>
              </a:rPr>
              <a:pPr/>
              <a:t>1/21/2019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042AED99-7FB4-404E-8A97-64753DCE42EC}"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200004110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429374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522608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449270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00229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0624049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194634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Tree>
    <p:extLst>
      <p:ext uri="{BB962C8B-B14F-4D97-AF65-F5344CB8AC3E}">
        <p14:creationId xmlns:p14="http://schemas.microsoft.com/office/powerpoint/2010/main" val="4880922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9735743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571024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850376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46839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pPr/>
              <a:t>1/21/2019</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5187785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2528031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4660858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389152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16630383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1936228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40129281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9620045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8079738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BC371FD-5AC4-4B8D-B8B9-60ED9D602622}" type="slidenum">
              <a:rPr lang="en-IN" smtClean="0"/>
              <a:pPr/>
              <a:t>‹#›</a:t>
            </a:fld>
            <a:endParaRPr lang="en-IN"/>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E78712"/>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E78712"/>
                </a:solidFill>
                <a:latin typeface="Arial"/>
              </a:rPr>
              <a:t>”</a:t>
            </a:r>
          </a:p>
        </p:txBody>
      </p:sp>
    </p:spTree>
    <p:extLst>
      <p:ext uri="{BB962C8B-B14F-4D97-AF65-F5344CB8AC3E}">
        <p14:creationId xmlns:p14="http://schemas.microsoft.com/office/powerpoint/2010/main" val="19442290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12068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40014472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E78712"/>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E78712"/>
                </a:solidFill>
                <a:latin typeface="Arial"/>
              </a:rPr>
              <a:t>”</a:t>
            </a:r>
          </a:p>
        </p:txBody>
      </p:sp>
    </p:spTree>
    <p:extLst>
      <p:ext uri="{BB962C8B-B14F-4D97-AF65-F5344CB8AC3E}">
        <p14:creationId xmlns:p14="http://schemas.microsoft.com/office/powerpoint/2010/main" val="19676430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774200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989109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59792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29B0B1-03F7-4C5B-93C0-C3AC57B739D9}" type="datetimeFigureOut">
              <a:rPr lang="en-US" smtClean="0"/>
              <a:pPr/>
              <a:t>1/21/2019</a:t>
            </a:fld>
            <a:endParaRPr lang="en-IN"/>
          </a:p>
        </p:txBody>
      </p:sp>
      <p:sp>
        <p:nvSpPr>
          <p:cNvPr id="8" name="Footer Placeholder 7"/>
          <p:cNvSpPr>
            <a:spLocks noGrp="1"/>
          </p:cNvSpPr>
          <p:nvPr>
            <p:ph type="ftr" sz="quarter" idx="11"/>
          </p:nvPr>
        </p:nvSpPr>
        <p:spPr/>
        <p:txBody>
          <a:bodyPr/>
          <a:lstStyle/>
          <a:p>
            <a:endParaRPr lang="en-IN"/>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19130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29B0B1-03F7-4C5B-93C0-C3AC57B739D9}" type="datetimeFigureOut">
              <a:rPr lang="en-US" smtClean="0"/>
              <a:pPr/>
              <a:t>1/21/2019</a:t>
            </a:fld>
            <a:endParaRPr lang="en-IN"/>
          </a:p>
        </p:txBody>
      </p:sp>
      <p:sp>
        <p:nvSpPr>
          <p:cNvPr id="4" name="Footer Placeholder 3"/>
          <p:cNvSpPr>
            <a:spLocks noGrp="1"/>
          </p:cNvSpPr>
          <p:nvPr>
            <p:ph type="ftr" sz="quarter" idx="11"/>
          </p:nvPr>
        </p:nvSpPr>
        <p:spPr/>
        <p:txBody>
          <a:bodyPr/>
          <a:lstStyle/>
          <a:p>
            <a:endParaRPr lang="en-IN"/>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92878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9B0B1-03F7-4C5B-93C0-C3AC57B739D9}" type="datetimeFigureOut">
              <a:rPr lang="en-US" smtClean="0"/>
              <a:pPr/>
              <a:t>1/21/2019</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49939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212660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29B0B1-03F7-4C5B-93C0-C3AC57B739D9}" type="datetimeFigureOut">
              <a:rPr lang="en-US" smtClean="0"/>
              <a:pPr/>
              <a:t>1/21/2019</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BC371FD-5AC4-4B8D-B8B9-60ED9D602622}" type="slidenum">
              <a:rPr lang="en-IN" smtClean="0"/>
              <a:pPr/>
              <a:t>‹#›</a:t>
            </a:fld>
            <a:endParaRPr lang="en-IN"/>
          </a:p>
        </p:txBody>
      </p:sp>
    </p:spTree>
    <p:extLst>
      <p:ext uri="{BB962C8B-B14F-4D97-AF65-F5344CB8AC3E}">
        <p14:creationId xmlns:p14="http://schemas.microsoft.com/office/powerpoint/2010/main" val="3290369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629B0B1-03F7-4C5B-93C0-C3AC57B739D9}" type="datetimeFigureOut">
              <a:rPr lang="en-US" smtClean="0"/>
              <a:pPr/>
              <a:t>1/21/2019</a:t>
            </a:fld>
            <a:endParaRPr lang="en-IN"/>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BC371FD-5AC4-4B8D-B8B9-60ED9D602622}" type="slidenum">
              <a:rPr lang="en-IN" smtClean="0"/>
              <a:pPr/>
              <a:t>‹#›</a:t>
            </a:fld>
            <a:endParaRPr lang="en-IN"/>
          </a:p>
        </p:txBody>
      </p:sp>
    </p:spTree>
    <p:extLst>
      <p:ext uri="{BB962C8B-B14F-4D97-AF65-F5344CB8AC3E}">
        <p14:creationId xmlns:p14="http://schemas.microsoft.com/office/powerpoint/2010/main" val="2882288950"/>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 id="2147483896" r:id="rId13"/>
    <p:sldLayoutId id="2147483897" r:id="rId14"/>
    <p:sldLayoutId id="2147483898" r:id="rId15"/>
    <p:sldLayoutId id="214748389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914400"/>
            <a:fld id="{47C9B81F-C347-4BEF-BFDF-29C42F48304A}" type="datetimeFigureOut">
              <a:rPr lang="en-US" smtClean="0">
                <a:solidFill>
                  <a:srgbClr val="04617B">
                    <a:shade val="90000"/>
                  </a:srgbClr>
                </a:solidFill>
              </a:rPr>
              <a:pPr defTabSz="914400"/>
              <a:t>1/21/2019</a:t>
            </a:fld>
            <a:endParaRPr lang="en-US"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914400"/>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defTabSz="914400"/>
            <a:fld id="{042AED99-7FB4-404E-8A97-64753DCE42EC}" type="slidenum">
              <a:rPr lang="en-US" smtClean="0">
                <a:solidFill>
                  <a:srgbClr val="04617B">
                    <a:shade val="90000"/>
                  </a:srgbClr>
                </a:solidFill>
              </a:rPr>
              <a:pPr defTabSz="914400"/>
              <a:t>‹#›</a:t>
            </a:fld>
            <a:endParaRPr lang="en-US"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914400"/>
              <a:endParaRPr lang="en-US">
                <a:solidFill>
                  <a:prstClr val="black"/>
                </a:solidFill>
              </a:endParaRPr>
            </a:p>
          </p:txBody>
        </p:sp>
      </p:grpSp>
    </p:spTree>
    <p:extLst>
      <p:ext uri="{BB962C8B-B14F-4D97-AF65-F5344CB8AC3E}">
        <p14:creationId xmlns:p14="http://schemas.microsoft.com/office/powerpoint/2010/main" val="2897285394"/>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629B0B1-03F7-4C5B-93C0-C3AC57B739D9}" type="datetimeFigureOut">
              <a:rPr lang="en-US" smtClean="0">
                <a:solidFill>
                  <a:prstClr val="black">
                    <a:tint val="75000"/>
                  </a:prstClr>
                </a:solidFill>
              </a:rPr>
              <a:pPr/>
              <a:t>1/21/2019</a:t>
            </a:fld>
            <a:endParaRPr lang="en-IN">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solidFill>
                <a:prstClr val="black">
                  <a:tint val="75000"/>
                </a:prstClr>
              </a:solidFill>
            </a:endParaRPr>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BC371FD-5AC4-4B8D-B8B9-60ED9D602622}" type="slidenum">
              <a:rPr lang="en-IN" smtClean="0"/>
              <a:pPr/>
              <a:t>‹#›</a:t>
            </a:fld>
            <a:endParaRPr lang="en-IN"/>
          </a:p>
        </p:txBody>
      </p:sp>
    </p:spTree>
    <p:extLst>
      <p:ext uri="{BB962C8B-B14F-4D97-AF65-F5344CB8AC3E}">
        <p14:creationId xmlns:p14="http://schemas.microsoft.com/office/powerpoint/2010/main" val="402860912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70739" y="283160"/>
            <a:ext cx="1990419" cy="183830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Subtitle 2"/>
          <p:cNvSpPr>
            <a:spLocks noGrp="1"/>
          </p:cNvSpPr>
          <p:nvPr>
            <p:ph type="subTitle" idx="1"/>
          </p:nvPr>
        </p:nvSpPr>
        <p:spPr>
          <a:xfrm>
            <a:off x="292209" y="5915939"/>
            <a:ext cx="8643966" cy="637311"/>
          </a:xfrm>
          <a:solidFill>
            <a:schemeClr val="bg1"/>
          </a:solidFill>
        </p:spPr>
        <p:txBody>
          <a:bodyPr>
            <a:normAutofit fontScale="92500"/>
          </a:bodyPr>
          <a:lstStyle/>
          <a:p>
            <a:pPr algn="ctr"/>
            <a:r>
              <a:rPr lang="en-US" sz="3600" b="1" u="sng" dirty="0" smtClean="0"/>
              <a:t>DIRECTORATE OF CIVIL WORKS &amp; ESTATE </a:t>
            </a:r>
          </a:p>
        </p:txBody>
      </p:sp>
      <p:pic>
        <p:nvPicPr>
          <p:cNvPr id="4" name="Picture 6" descr="Image result for drdo logo">
            <a:extLst>
              <a:ext uri="{FF2B5EF4-FFF2-40B4-BE49-F238E27FC236}">
                <a16:creationId xmlns="" xmlns:a16="http://schemas.microsoft.com/office/drawing/2014/main" id="{42E75242-8EE5-4C4E-8E9C-38EB647FC24D}"/>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7112" t="11781" r="8842" b="6862"/>
          <a:stretch>
            <a:fillRect/>
          </a:stretch>
        </p:blipFill>
        <p:spPr bwMode="auto">
          <a:xfrm>
            <a:off x="3470739" y="283160"/>
            <a:ext cx="1990419" cy="1866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32509" y="3172708"/>
            <a:ext cx="8368146" cy="1200329"/>
          </a:xfrm>
          <a:prstGeom prst="rect">
            <a:avLst/>
          </a:prstGeom>
          <a:solidFill>
            <a:schemeClr val="tx1"/>
          </a:solidFill>
        </p:spPr>
        <p:txBody>
          <a:bodyPr wrap="square" rtlCol="0">
            <a:spAutoFit/>
          </a:bodyPr>
          <a:lstStyle/>
          <a:p>
            <a:pPr algn="ctr"/>
            <a:r>
              <a:rPr lang="en-US" sz="3600" b="1" u="sng" dirty="0" smtClean="0">
                <a:solidFill>
                  <a:srgbClr val="DA0000"/>
                </a:solidFill>
              </a:rPr>
              <a:t>PRESENTATION  ON  E – TENDERING </a:t>
            </a:r>
          </a:p>
          <a:p>
            <a:pPr algn="ctr"/>
            <a:r>
              <a:rPr lang="en-US" sz="3600" b="1" u="sng" dirty="0" smtClean="0">
                <a:solidFill>
                  <a:srgbClr val="DA0000"/>
                </a:solidFill>
              </a:rPr>
              <a:t> DCW&amp;E , DRDO</a:t>
            </a:r>
            <a:endParaRPr lang="en-IN" sz="3600" b="1" u="sng" dirty="0">
              <a:solidFill>
                <a:srgbClr val="DA0000"/>
              </a:solidFill>
            </a:endParaRPr>
          </a:p>
        </p:txBody>
      </p:sp>
    </p:spTree>
    <p:extLst>
      <p:ext uri="{BB962C8B-B14F-4D97-AF65-F5344CB8AC3E}">
        <p14:creationId xmlns:p14="http://schemas.microsoft.com/office/powerpoint/2010/main" val="1395537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9469925"/>
              </p:ext>
            </p:extLst>
          </p:nvPr>
        </p:nvGraphicFramePr>
        <p:xfrm>
          <a:off x="796782" y="175864"/>
          <a:ext cx="7238853" cy="4632960"/>
        </p:xfrm>
        <a:graphic>
          <a:graphicData uri="http://schemas.openxmlformats.org/drawingml/2006/table">
            <a:tbl>
              <a:tblPr firstRow="1" bandRow="1">
                <a:tableStyleId>{5C22544A-7EE6-4342-B048-85BDC9FD1C3A}</a:tableStyleId>
              </a:tblPr>
              <a:tblGrid>
                <a:gridCol w="884749">
                  <a:extLst>
                    <a:ext uri="{9D8B030D-6E8A-4147-A177-3AD203B41FA5}">
                      <a16:colId xmlns="" xmlns:a16="http://schemas.microsoft.com/office/drawing/2014/main" val="20000"/>
                    </a:ext>
                  </a:extLst>
                </a:gridCol>
                <a:gridCol w="3703454">
                  <a:extLst>
                    <a:ext uri="{9D8B030D-6E8A-4147-A177-3AD203B41FA5}">
                      <a16:colId xmlns="" xmlns:a16="http://schemas.microsoft.com/office/drawing/2014/main" val="20001"/>
                    </a:ext>
                  </a:extLst>
                </a:gridCol>
                <a:gridCol w="881153">
                  <a:extLst>
                    <a:ext uri="{9D8B030D-6E8A-4147-A177-3AD203B41FA5}">
                      <a16:colId xmlns="" xmlns:a16="http://schemas.microsoft.com/office/drawing/2014/main" val="20002"/>
                    </a:ext>
                  </a:extLst>
                </a:gridCol>
                <a:gridCol w="804317">
                  <a:extLst>
                    <a:ext uri="{9D8B030D-6E8A-4147-A177-3AD203B41FA5}">
                      <a16:colId xmlns="" xmlns:a16="http://schemas.microsoft.com/office/drawing/2014/main" val="20003"/>
                    </a:ext>
                  </a:extLst>
                </a:gridCol>
                <a:gridCol w="965180">
                  <a:extLst>
                    <a:ext uri="{9D8B030D-6E8A-4147-A177-3AD203B41FA5}">
                      <a16:colId xmlns="" xmlns:a16="http://schemas.microsoft.com/office/drawing/2014/main" val="20004"/>
                    </a:ext>
                  </a:extLst>
                </a:gridCol>
              </a:tblGrid>
              <a:tr h="335856">
                <a:tc rowSpan="2">
                  <a:txBody>
                    <a:bodyPr/>
                    <a:lstStyle/>
                    <a:p>
                      <a:pPr algn="ctr"/>
                      <a:r>
                        <a:rPr lang="en-IN" sz="1600" dirty="0" err="1">
                          <a:solidFill>
                            <a:srgbClr val="7030A0"/>
                          </a:solidFill>
                          <a:effectLst/>
                        </a:rPr>
                        <a:t>S.No</a:t>
                      </a:r>
                      <a:endParaRPr lang="en-IN" sz="1600" dirty="0">
                        <a:solidFill>
                          <a:srgbClr val="7030A0"/>
                        </a:solidFill>
                        <a:effectLst/>
                      </a:endParaRPr>
                    </a:p>
                  </a:txBody>
                  <a:tcPr>
                    <a:solidFill>
                      <a:schemeClr val="accent6">
                        <a:lumMod val="40000"/>
                        <a:lumOff val="60000"/>
                      </a:schemeClr>
                    </a:solidFill>
                  </a:tcPr>
                </a:tc>
                <a:tc rowSpan="2">
                  <a:txBody>
                    <a:bodyPr/>
                    <a:lstStyle/>
                    <a:p>
                      <a:pPr algn="ctr"/>
                      <a:r>
                        <a:rPr lang="en-IN" sz="1600" b="1" dirty="0">
                          <a:solidFill>
                            <a:srgbClr val="7030A0"/>
                          </a:solidFill>
                          <a:effectLst/>
                        </a:rPr>
                        <a:t>Maintenance </a:t>
                      </a:r>
                      <a:r>
                        <a:rPr lang="en-IN" sz="1600" dirty="0">
                          <a:solidFill>
                            <a:srgbClr val="7030A0"/>
                          </a:solidFill>
                          <a:effectLst/>
                        </a:rPr>
                        <a:t>Category</a:t>
                      </a:r>
                    </a:p>
                  </a:txBody>
                  <a:tcPr>
                    <a:solidFill>
                      <a:schemeClr val="accent6">
                        <a:lumMod val="20000"/>
                        <a:lumOff val="80000"/>
                      </a:schemeClr>
                    </a:solidFill>
                  </a:tcPr>
                </a:tc>
                <a:tc gridSpan="3">
                  <a:txBody>
                    <a:bodyPr/>
                    <a:lstStyle/>
                    <a:p>
                      <a:pPr algn="ctr"/>
                      <a:r>
                        <a:rPr lang="en-IN" sz="1800" dirty="0">
                          <a:solidFill>
                            <a:srgbClr val="7030A0"/>
                          </a:solidFill>
                          <a:effectLst/>
                        </a:rPr>
                        <a:t>Class</a:t>
                      </a:r>
                    </a:p>
                  </a:txBody>
                  <a:tcPr>
                    <a:solidFill>
                      <a:schemeClr val="accent6">
                        <a:lumMod val="20000"/>
                        <a:lumOff val="80000"/>
                      </a:schemeClr>
                    </a:solidFill>
                  </a:tcPr>
                </a:tc>
                <a:tc hMerge="1">
                  <a:txBody>
                    <a:bodyPr/>
                    <a:lstStyle/>
                    <a:p>
                      <a:endParaRPr lang="en-IN" dirty="0"/>
                    </a:p>
                  </a:txBody>
                  <a:tcPr/>
                </a:tc>
                <a:tc hMerge="1">
                  <a:txBody>
                    <a:bodyPr/>
                    <a:lstStyle/>
                    <a:p>
                      <a:endParaRPr lang="en-IN" dirty="0"/>
                    </a:p>
                  </a:txBody>
                  <a:tcPr/>
                </a:tc>
                <a:extLst>
                  <a:ext uri="{0D108BD9-81ED-4DB2-BD59-A6C34878D82A}">
                    <a16:rowId xmlns="" xmlns:a16="http://schemas.microsoft.com/office/drawing/2014/main" val="10000"/>
                  </a:ext>
                </a:extLst>
              </a:tr>
              <a:tr h="307868">
                <a:tc vMerge="1">
                  <a:txBody>
                    <a:bodyPr/>
                    <a:lstStyle/>
                    <a:p>
                      <a:endParaRPr lang="en-IN" sz="1800" dirty="0"/>
                    </a:p>
                  </a:txBody>
                  <a:tcPr/>
                </a:tc>
                <a:tc vMerge="1">
                  <a:txBody>
                    <a:bodyPr/>
                    <a:lstStyle/>
                    <a:p>
                      <a:endParaRPr lang="en-IN" sz="1800" dirty="0"/>
                    </a:p>
                  </a:txBody>
                  <a:tcPr/>
                </a:tc>
                <a:tc>
                  <a:txBody>
                    <a:bodyPr/>
                    <a:lstStyle/>
                    <a:p>
                      <a:pPr algn="ctr"/>
                      <a:r>
                        <a:rPr lang="en-IN" sz="1600" b="1" dirty="0">
                          <a:solidFill>
                            <a:srgbClr val="00B050"/>
                          </a:solidFill>
                          <a:effectLst/>
                        </a:rPr>
                        <a:t>I</a:t>
                      </a:r>
                    </a:p>
                  </a:txBody>
                  <a:tcPr>
                    <a:solidFill>
                      <a:schemeClr val="accent5">
                        <a:lumMod val="40000"/>
                        <a:lumOff val="60000"/>
                      </a:schemeClr>
                    </a:solidFill>
                  </a:tcPr>
                </a:tc>
                <a:tc>
                  <a:txBody>
                    <a:bodyPr/>
                    <a:lstStyle/>
                    <a:p>
                      <a:pPr algn="ctr"/>
                      <a:r>
                        <a:rPr lang="en-IN" sz="1600" b="1" dirty="0">
                          <a:solidFill>
                            <a:schemeClr val="accent2"/>
                          </a:solidFill>
                          <a:effectLst/>
                        </a:rPr>
                        <a:t>II</a:t>
                      </a:r>
                    </a:p>
                  </a:txBody>
                  <a:tcPr>
                    <a:solidFill>
                      <a:schemeClr val="accent5">
                        <a:lumMod val="40000"/>
                        <a:lumOff val="60000"/>
                      </a:schemeClr>
                    </a:solidFill>
                  </a:tcPr>
                </a:tc>
                <a:tc>
                  <a:txBody>
                    <a:bodyPr/>
                    <a:lstStyle/>
                    <a:p>
                      <a:pPr algn="ctr"/>
                      <a:r>
                        <a:rPr lang="en-IN" sz="1600" b="1" dirty="0">
                          <a:solidFill>
                            <a:srgbClr val="7030A0"/>
                          </a:solidFill>
                          <a:effectLst/>
                        </a:rPr>
                        <a:t>III</a:t>
                      </a:r>
                    </a:p>
                  </a:txBody>
                  <a:tcPr>
                    <a:solidFill>
                      <a:schemeClr val="accent5">
                        <a:lumMod val="40000"/>
                        <a:lumOff val="60000"/>
                      </a:schemeClr>
                    </a:solidFill>
                  </a:tcPr>
                </a:tc>
                <a:extLst>
                  <a:ext uri="{0D108BD9-81ED-4DB2-BD59-A6C34878D82A}">
                    <a16:rowId xmlns="" xmlns:a16="http://schemas.microsoft.com/office/drawing/2014/main" val="10001"/>
                  </a:ext>
                </a:extLst>
              </a:tr>
              <a:tr h="531772">
                <a:tc>
                  <a:txBody>
                    <a:bodyPr/>
                    <a:lstStyle/>
                    <a:p>
                      <a:r>
                        <a:rPr lang="en-IN" sz="1800" dirty="0">
                          <a:solidFill>
                            <a:schemeClr val="tx1"/>
                          </a:solidFill>
                          <a:effectLst/>
                        </a:rPr>
                        <a:t>1</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guest House / Transit facility</a:t>
                      </a:r>
                      <a:endParaRPr lang="en-IN" sz="1800" b="1" dirty="0">
                        <a:solidFill>
                          <a:schemeClr val="tx1"/>
                        </a:solidFill>
                        <a:effectLst/>
                      </a:endParaRPr>
                    </a:p>
                  </a:txBody>
                  <a:tcPr>
                    <a:solidFill>
                      <a:schemeClr val="accent5">
                        <a:lumMod val="40000"/>
                        <a:lumOff val="60000"/>
                      </a:schemeClr>
                    </a:solidFill>
                  </a:tcPr>
                </a:tc>
                <a:tc rowSpan="7" gridSpan="3">
                  <a:txBody>
                    <a:bodyPr/>
                    <a:lstStyle/>
                    <a:p>
                      <a:pPr algn="ctr"/>
                      <a:endParaRPr lang="en-IN" sz="2000" b="1" dirty="0">
                        <a:solidFill>
                          <a:srgbClr val="00B050"/>
                        </a:solidFill>
                        <a:effectLst/>
                        <a:latin typeface="Cambria Math" pitchFamily="18" charset="0"/>
                        <a:ea typeface="Cambria Math" pitchFamily="18" charset="0"/>
                      </a:endParaRPr>
                    </a:p>
                  </a:txBody>
                  <a:tcPr>
                    <a:solidFill>
                      <a:schemeClr val="accent5">
                        <a:lumMod val="40000"/>
                        <a:lumOff val="60000"/>
                      </a:schemeClr>
                    </a:solidFill>
                  </a:tcPr>
                </a:tc>
                <a:tc rowSpan="7" hMerge="1">
                  <a:txBody>
                    <a:bodyPr/>
                    <a:lstStyle/>
                    <a:p>
                      <a:pPr algn="ctr"/>
                      <a:endParaRPr lang="en-IN" sz="2000" b="1" dirty="0">
                        <a:solidFill>
                          <a:schemeClr val="accent2"/>
                        </a:solidFill>
                        <a:effectLst/>
                        <a:latin typeface="Cambria Math" pitchFamily="18" charset="0"/>
                        <a:ea typeface="Cambria Math" pitchFamily="18" charset="0"/>
                      </a:endParaRPr>
                    </a:p>
                  </a:txBody>
                  <a:tcPr>
                    <a:solidFill>
                      <a:schemeClr val="accent5">
                        <a:lumMod val="40000"/>
                        <a:lumOff val="60000"/>
                      </a:schemeClr>
                    </a:solidFill>
                  </a:tcPr>
                </a:tc>
                <a:tc rowSpan="7" hMerge="1">
                  <a:txBody>
                    <a:bodyPr/>
                    <a:lstStyle/>
                    <a:p>
                      <a:pPr algn="ctr"/>
                      <a:endParaRPr lang="en-IN" sz="2000" b="1" dirty="0">
                        <a:solidFill>
                          <a:srgbClr val="7030A0"/>
                        </a:solidFill>
                        <a:effectLst/>
                        <a:latin typeface="Cambria Math" pitchFamily="18" charset="0"/>
                        <a:ea typeface="Cambria Math" pitchFamily="18" charset="0"/>
                      </a:endParaRPr>
                    </a:p>
                  </a:txBody>
                  <a:tcPr>
                    <a:solidFill>
                      <a:schemeClr val="accent5">
                        <a:lumMod val="40000"/>
                        <a:lumOff val="60000"/>
                      </a:schemeClr>
                    </a:solidFill>
                  </a:tcPr>
                </a:tc>
                <a:extLst>
                  <a:ext uri="{0D108BD9-81ED-4DB2-BD59-A6C34878D82A}">
                    <a16:rowId xmlns="" xmlns:a16="http://schemas.microsoft.com/office/drawing/2014/main" val="10002"/>
                  </a:ext>
                </a:extLst>
              </a:tr>
              <a:tr h="307868">
                <a:tc>
                  <a:txBody>
                    <a:bodyPr/>
                    <a:lstStyle/>
                    <a:p>
                      <a:r>
                        <a:rPr lang="en-IN" sz="1800" dirty="0">
                          <a:solidFill>
                            <a:schemeClr val="tx1"/>
                          </a:solidFill>
                          <a:effectLst/>
                        </a:rPr>
                        <a:t>2</a:t>
                      </a:r>
                    </a:p>
                  </a:txBody>
                  <a:tcPr>
                    <a:solidFill>
                      <a:schemeClr val="accent6">
                        <a:lumMod val="20000"/>
                        <a:lumOff val="80000"/>
                      </a:schemeClr>
                    </a:solidFill>
                  </a:tcPr>
                </a:tc>
                <a:tc>
                  <a:txBody>
                    <a:bodyPr/>
                    <a:lstStyle/>
                    <a:p>
                      <a:r>
                        <a:rPr lang="en-IN" sz="1800" b="1" dirty="0">
                          <a:solidFill>
                            <a:schemeClr val="tx1"/>
                          </a:solidFill>
                          <a:effectLst/>
                        </a:rPr>
                        <a:t>Watch</a:t>
                      </a:r>
                      <a:r>
                        <a:rPr lang="en-IN" sz="1800" b="1" baseline="0" dirty="0">
                          <a:solidFill>
                            <a:schemeClr val="tx1"/>
                          </a:solidFill>
                          <a:effectLst/>
                        </a:rPr>
                        <a:t> and ward services</a:t>
                      </a:r>
                      <a:endParaRPr lang="en-IN" sz="1800" b="1" dirty="0">
                        <a:solidFill>
                          <a:schemeClr val="tx1"/>
                        </a:solidFill>
                        <a:effectLst/>
                      </a:endParaRPr>
                    </a:p>
                  </a:txBody>
                  <a:tcPr>
                    <a:solidFill>
                      <a:schemeClr val="accent6">
                        <a:lumMod val="20000"/>
                        <a:lumOff val="80000"/>
                      </a:schemeClr>
                    </a:solidFill>
                  </a:tcPr>
                </a:tc>
                <a:tc gridSpan="3" vMerge="1">
                  <a:txBody>
                    <a:bodyPr/>
                    <a:lstStyle/>
                    <a:p>
                      <a:pPr algn="ctr"/>
                      <a:endParaRPr lang="en-IN" sz="1800" b="1" dirty="0">
                        <a:solidFill>
                          <a:srgbClr val="00B050"/>
                        </a:solidFill>
                        <a:effectLst/>
                      </a:endParaRPr>
                    </a:p>
                  </a:txBody>
                  <a:tcPr>
                    <a:solidFill>
                      <a:schemeClr val="accent6">
                        <a:lumMod val="20000"/>
                        <a:lumOff val="80000"/>
                      </a:schemeClr>
                    </a:solidFill>
                  </a:tcPr>
                </a:tc>
                <a:tc hMerge="1" vMerge="1">
                  <a:txBody>
                    <a:bodyPr/>
                    <a:lstStyle/>
                    <a:p>
                      <a:pPr algn="ctr"/>
                      <a:endParaRPr lang="en-IN" sz="1800" b="1" dirty="0">
                        <a:solidFill>
                          <a:schemeClr val="accent2"/>
                        </a:solidFill>
                        <a:effectLst/>
                      </a:endParaRPr>
                    </a:p>
                  </a:txBody>
                  <a:tcPr>
                    <a:solidFill>
                      <a:schemeClr val="accent6">
                        <a:lumMod val="20000"/>
                        <a:lumOff val="80000"/>
                      </a:schemeClr>
                    </a:solidFill>
                  </a:tcPr>
                </a:tc>
                <a:tc hMerge="1" vMerge="1">
                  <a:txBody>
                    <a:bodyPr/>
                    <a:lstStyle/>
                    <a:p>
                      <a:pPr algn="ctr"/>
                      <a:endParaRPr lang="en-IN" sz="1800" b="1" dirty="0">
                        <a:solidFill>
                          <a:srgbClr val="7030A0"/>
                        </a:solidFill>
                        <a:effectLst/>
                      </a:endParaRPr>
                    </a:p>
                  </a:txBody>
                  <a:tcPr>
                    <a:solidFill>
                      <a:schemeClr val="accent6">
                        <a:lumMod val="20000"/>
                        <a:lumOff val="80000"/>
                      </a:schemeClr>
                    </a:solidFill>
                  </a:tcPr>
                </a:tc>
                <a:extLst>
                  <a:ext uri="{0D108BD9-81ED-4DB2-BD59-A6C34878D82A}">
                    <a16:rowId xmlns="" xmlns:a16="http://schemas.microsoft.com/office/drawing/2014/main" val="10003"/>
                  </a:ext>
                </a:extLst>
              </a:tr>
              <a:tr h="307868">
                <a:tc>
                  <a:txBody>
                    <a:bodyPr/>
                    <a:lstStyle/>
                    <a:p>
                      <a:r>
                        <a:rPr lang="en-IN" sz="1800" dirty="0">
                          <a:solidFill>
                            <a:schemeClr val="tx1"/>
                          </a:solidFill>
                          <a:effectLst/>
                        </a:rPr>
                        <a:t>3</a:t>
                      </a:r>
                    </a:p>
                  </a:txBody>
                  <a:tcPr>
                    <a:solidFill>
                      <a:schemeClr val="accent5">
                        <a:lumMod val="40000"/>
                        <a:lumOff val="60000"/>
                      </a:schemeClr>
                    </a:solidFill>
                  </a:tcPr>
                </a:tc>
                <a:tc>
                  <a:txBody>
                    <a:bodyPr/>
                    <a:lstStyle/>
                    <a:p>
                      <a:r>
                        <a:rPr lang="en-IN" sz="1800" b="1" dirty="0">
                          <a:solidFill>
                            <a:schemeClr val="tx1"/>
                          </a:solidFill>
                          <a:effectLst/>
                        </a:rPr>
                        <a:t>Conservancy Services</a:t>
                      </a:r>
                    </a:p>
                  </a:txBody>
                  <a:tcPr>
                    <a:solidFill>
                      <a:schemeClr val="accent5">
                        <a:lumMod val="40000"/>
                        <a:lumOff val="60000"/>
                      </a:schemeClr>
                    </a:solidFill>
                  </a:tcPr>
                </a:tc>
                <a:tc gridSpan="3" vMerge="1">
                  <a:txBody>
                    <a:bodyPr/>
                    <a:lstStyle/>
                    <a:p>
                      <a:pPr algn="ctr"/>
                      <a:endParaRPr lang="en-IN" sz="1800" b="1" dirty="0">
                        <a:solidFill>
                          <a:srgbClr val="00B050"/>
                        </a:solidFill>
                        <a:effectLst/>
                      </a:endParaRPr>
                    </a:p>
                  </a:txBody>
                  <a:tcPr>
                    <a:solidFill>
                      <a:schemeClr val="accent5">
                        <a:lumMod val="40000"/>
                        <a:lumOff val="60000"/>
                      </a:schemeClr>
                    </a:solidFill>
                  </a:tcPr>
                </a:tc>
                <a:tc hMerge="1" vMerge="1">
                  <a:txBody>
                    <a:bodyPr/>
                    <a:lstStyle/>
                    <a:p>
                      <a:pPr algn="ctr"/>
                      <a:endParaRPr lang="en-IN" sz="1800" b="1" dirty="0">
                        <a:solidFill>
                          <a:schemeClr val="accent2"/>
                        </a:solidFill>
                        <a:effectLst/>
                      </a:endParaRPr>
                    </a:p>
                  </a:txBody>
                  <a:tcPr>
                    <a:solidFill>
                      <a:schemeClr val="accent5">
                        <a:lumMod val="40000"/>
                        <a:lumOff val="60000"/>
                      </a:schemeClr>
                    </a:solidFill>
                  </a:tcPr>
                </a:tc>
                <a:tc hMerge="1" vMerge="1">
                  <a:txBody>
                    <a:bodyPr/>
                    <a:lstStyle/>
                    <a:p>
                      <a:pPr algn="ctr"/>
                      <a:endParaRPr lang="en-IN" sz="1800" b="1" dirty="0">
                        <a:solidFill>
                          <a:srgbClr val="7030A0"/>
                        </a:solidFill>
                        <a:effectLst/>
                      </a:endParaRPr>
                    </a:p>
                  </a:txBody>
                  <a:tcPr>
                    <a:solidFill>
                      <a:schemeClr val="accent5">
                        <a:lumMod val="40000"/>
                        <a:lumOff val="60000"/>
                      </a:schemeClr>
                    </a:solidFill>
                  </a:tcPr>
                </a:tc>
                <a:extLst>
                  <a:ext uri="{0D108BD9-81ED-4DB2-BD59-A6C34878D82A}">
                    <a16:rowId xmlns="" xmlns:a16="http://schemas.microsoft.com/office/drawing/2014/main" val="10004"/>
                  </a:ext>
                </a:extLst>
              </a:tr>
              <a:tr h="523534">
                <a:tc>
                  <a:txBody>
                    <a:bodyPr/>
                    <a:lstStyle/>
                    <a:p>
                      <a:r>
                        <a:rPr lang="en-IN" sz="1800" dirty="0">
                          <a:solidFill>
                            <a:schemeClr val="tx1"/>
                          </a:solidFill>
                          <a:effectLst/>
                        </a:rPr>
                        <a:t>4</a:t>
                      </a:r>
                    </a:p>
                  </a:txBody>
                  <a:tcPr>
                    <a:solidFill>
                      <a:schemeClr val="accent6">
                        <a:lumMod val="20000"/>
                        <a:lumOff val="80000"/>
                      </a:schemeClr>
                    </a:solidFill>
                  </a:tcPr>
                </a:tc>
                <a:tc>
                  <a:txBody>
                    <a:bodyPr/>
                    <a:lstStyle/>
                    <a:p>
                      <a:r>
                        <a:rPr lang="en-IN" sz="1800" b="1" dirty="0">
                          <a:solidFill>
                            <a:schemeClr val="tx1"/>
                          </a:solidFill>
                          <a:effectLst/>
                        </a:rPr>
                        <a:t>Arboriculture/</a:t>
                      </a:r>
                      <a:r>
                        <a:rPr lang="en-IN" sz="1800" b="1" baseline="0" dirty="0">
                          <a:solidFill>
                            <a:schemeClr val="tx1"/>
                          </a:solidFill>
                          <a:effectLst/>
                        </a:rPr>
                        <a:t> Landscaping Works </a:t>
                      </a:r>
                      <a:endParaRPr lang="en-IN" sz="1800" b="1" dirty="0">
                        <a:solidFill>
                          <a:schemeClr val="tx1"/>
                        </a:solidFill>
                        <a:effectLst/>
                      </a:endParaRPr>
                    </a:p>
                  </a:txBody>
                  <a:tcPr>
                    <a:solidFill>
                      <a:schemeClr val="accent6">
                        <a:lumMod val="20000"/>
                        <a:lumOff val="80000"/>
                      </a:schemeClr>
                    </a:solidFill>
                  </a:tcPr>
                </a:tc>
                <a:tc gridSpan="3" vMerge="1">
                  <a:txBody>
                    <a:bodyPr/>
                    <a:lstStyle/>
                    <a:p>
                      <a:pPr algn="ctr"/>
                      <a:endParaRPr lang="en-IN" sz="1800" b="1" dirty="0">
                        <a:solidFill>
                          <a:srgbClr val="00B050"/>
                        </a:solidFill>
                        <a:effectLst/>
                      </a:endParaRPr>
                    </a:p>
                  </a:txBody>
                  <a:tcPr>
                    <a:solidFill>
                      <a:schemeClr val="accent6">
                        <a:lumMod val="20000"/>
                        <a:lumOff val="80000"/>
                      </a:schemeClr>
                    </a:solidFill>
                  </a:tcPr>
                </a:tc>
                <a:tc hMerge="1" vMerge="1">
                  <a:txBody>
                    <a:bodyPr/>
                    <a:lstStyle/>
                    <a:p>
                      <a:pPr algn="ctr"/>
                      <a:endParaRPr lang="en-IN" sz="1800" b="1" dirty="0">
                        <a:solidFill>
                          <a:schemeClr val="accent2"/>
                        </a:solidFill>
                        <a:effectLst/>
                      </a:endParaRPr>
                    </a:p>
                  </a:txBody>
                  <a:tcPr>
                    <a:solidFill>
                      <a:schemeClr val="accent6">
                        <a:lumMod val="20000"/>
                        <a:lumOff val="80000"/>
                      </a:schemeClr>
                    </a:solidFill>
                  </a:tcPr>
                </a:tc>
                <a:tc hMerge="1" vMerge="1">
                  <a:txBody>
                    <a:bodyPr/>
                    <a:lstStyle/>
                    <a:p>
                      <a:pPr algn="ctr"/>
                      <a:endParaRPr lang="en-IN" sz="1800" b="1" dirty="0">
                        <a:solidFill>
                          <a:srgbClr val="7030A0"/>
                        </a:solidFill>
                        <a:effectLst/>
                      </a:endParaRPr>
                    </a:p>
                  </a:txBody>
                  <a:tcPr>
                    <a:solidFill>
                      <a:schemeClr val="accent6">
                        <a:lumMod val="20000"/>
                        <a:lumOff val="80000"/>
                      </a:schemeClr>
                    </a:solidFill>
                  </a:tcPr>
                </a:tc>
                <a:extLst>
                  <a:ext uri="{0D108BD9-81ED-4DB2-BD59-A6C34878D82A}">
                    <a16:rowId xmlns="" xmlns:a16="http://schemas.microsoft.com/office/drawing/2014/main" val="10005"/>
                  </a:ext>
                </a:extLst>
              </a:tr>
              <a:tr h="523534">
                <a:tc>
                  <a:txBody>
                    <a:bodyPr/>
                    <a:lstStyle/>
                    <a:p>
                      <a:r>
                        <a:rPr lang="en-IN" sz="1800" dirty="0">
                          <a:solidFill>
                            <a:schemeClr val="tx1"/>
                          </a:solidFill>
                          <a:effectLst/>
                        </a:rPr>
                        <a:t>5</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Civil infrastructure</a:t>
                      </a:r>
                      <a:endParaRPr lang="en-IN" sz="1800" b="1" dirty="0">
                        <a:solidFill>
                          <a:schemeClr val="tx1"/>
                        </a:solidFill>
                        <a:effectLst/>
                      </a:endParaRPr>
                    </a:p>
                  </a:txBody>
                  <a:tcPr>
                    <a:solidFill>
                      <a:schemeClr val="accent5">
                        <a:lumMod val="40000"/>
                        <a:lumOff val="60000"/>
                      </a:schemeClr>
                    </a:solidFill>
                  </a:tcPr>
                </a:tc>
                <a:tc gridSpan="3" vMerge="1">
                  <a:txBody>
                    <a:bodyPr/>
                    <a:lstStyle/>
                    <a:p>
                      <a:pPr algn="ctr"/>
                      <a:endParaRPr lang="en-IN" sz="1800" b="1" dirty="0">
                        <a:solidFill>
                          <a:srgbClr val="00B050"/>
                        </a:solidFill>
                        <a:effectLst/>
                      </a:endParaRPr>
                    </a:p>
                  </a:txBody>
                  <a:tcPr>
                    <a:solidFill>
                      <a:schemeClr val="accent5">
                        <a:lumMod val="40000"/>
                        <a:lumOff val="60000"/>
                      </a:schemeClr>
                    </a:solidFill>
                  </a:tcPr>
                </a:tc>
                <a:tc hMerge="1" vMerge="1">
                  <a:txBody>
                    <a:bodyPr/>
                    <a:lstStyle/>
                    <a:p>
                      <a:pPr algn="ctr"/>
                      <a:endParaRPr lang="en-IN" sz="1800" b="1" dirty="0">
                        <a:solidFill>
                          <a:schemeClr val="accent2"/>
                        </a:solidFill>
                        <a:effectLst/>
                      </a:endParaRPr>
                    </a:p>
                  </a:txBody>
                  <a:tcPr>
                    <a:solidFill>
                      <a:schemeClr val="accent5">
                        <a:lumMod val="40000"/>
                        <a:lumOff val="60000"/>
                      </a:schemeClr>
                    </a:solidFill>
                  </a:tcPr>
                </a:tc>
                <a:tc hMerge="1" vMerge="1">
                  <a:txBody>
                    <a:bodyPr/>
                    <a:lstStyle/>
                    <a:p>
                      <a:pPr algn="ctr"/>
                      <a:endParaRPr lang="en-IN" sz="1800" b="1" dirty="0">
                        <a:solidFill>
                          <a:srgbClr val="7030A0"/>
                        </a:solidFill>
                        <a:effectLst/>
                      </a:endParaRPr>
                    </a:p>
                  </a:txBody>
                  <a:tcPr>
                    <a:solidFill>
                      <a:schemeClr val="accent5">
                        <a:lumMod val="40000"/>
                        <a:lumOff val="60000"/>
                      </a:schemeClr>
                    </a:solidFill>
                  </a:tcPr>
                </a:tc>
                <a:extLst>
                  <a:ext uri="{0D108BD9-81ED-4DB2-BD59-A6C34878D82A}">
                    <a16:rowId xmlns="" xmlns:a16="http://schemas.microsoft.com/office/drawing/2014/main" val="10006"/>
                  </a:ext>
                </a:extLst>
              </a:tr>
              <a:tr h="531772">
                <a:tc>
                  <a:txBody>
                    <a:bodyPr/>
                    <a:lstStyle/>
                    <a:p>
                      <a:r>
                        <a:rPr lang="en-IN" sz="1800" dirty="0">
                          <a:solidFill>
                            <a:schemeClr val="tx1"/>
                          </a:solidFill>
                          <a:effectLst/>
                        </a:rPr>
                        <a:t>6</a:t>
                      </a:r>
                    </a:p>
                  </a:txBody>
                  <a:tcPr>
                    <a:solidFill>
                      <a:schemeClr val="accent6">
                        <a:lumMod val="20000"/>
                        <a:lumOff val="8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Electrical Infrastructure</a:t>
                      </a:r>
                      <a:endParaRPr lang="en-IN" sz="1800" b="1" dirty="0">
                        <a:solidFill>
                          <a:schemeClr val="tx1"/>
                        </a:solidFill>
                        <a:effectLst/>
                      </a:endParaRPr>
                    </a:p>
                  </a:txBody>
                  <a:tcPr>
                    <a:solidFill>
                      <a:schemeClr val="accent6">
                        <a:lumMod val="20000"/>
                        <a:lumOff val="80000"/>
                      </a:schemeClr>
                    </a:solidFill>
                  </a:tcPr>
                </a:tc>
                <a:tc gridSpan="3" vMerge="1">
                  <a:txBody>
                    <a:bodyPr/>
                    <a:lstStyle/>
                    <a:p>
                      <a:pPr algn="ctr"/>
                      <a:endParaRPr lang="en-IN" sz="1800" b="1" dirty="0">
                        <a:solidFill>
                          <a:srgbClr val="00B050"/>
                        </a:solidFill>
                        <a:effectLst/>
                      </a:endParaRPr>
                    </a:p>
                  </a:txBody>
                  <a:tcPr>
                    <a:solidFill>
                      <a:schemeClr val="accent6">
                        <a:lumMod val="20000"/>
                        <a:lumOff val="80000"/>
                      </a:schemeClr>
                    </a:solidFill>
                  </a:tcPr>
                </a:tc>
                <a:tc hMerge="1" vMerge="1">
                  <a:txBody>
                    <a:bodyPr/>
                    <a:lstStyle/>
                    <a:p>
                      <a:pPr algn="ctr"/>
                      <a:endParaRPr lang="en-IN" sz="1800" b="1" dirty="0">
                        <a:solidFill>
                          <a:schemeClr val="accent2"/>
                        </a:solidFill>
                        <a:effectLst/>
                      </a:endParaRPr>
                    </a:p>
                  </a:txBody>
                  <a:tcPr>
                    <a:solidFill>
                      <a:schemeClr val="accent6">
                        <a:lumMod val="20000"/>
                        <a:lumOff val="80000"/>
                      </a:schemeClr>
                    </a:solidFill>
                  </a:tcPr>
                </a:tc>
                <a:tc hMerge="1" vMerge="1">
                  <a:txBody>
                    <a:bodyPr/>
                    <a:lstStyle/>
                    <a:p>
                      <a:pPr algn="ctr"/>
                      <a:endParaRPr lang="en-IN" sz="1800" b="1" dirty="0">
                        <a:solidFill>
                          <a:srgbClr val="7030A0"/>
                        </a:solidFill>
                        <a:effectLst/>
                      </a:endParaRPr>
                    </a:p>
                  </a:txBody>
                  <a:tcPr>
                    <a:solidFill>
                      <a:schemeClr val="accent6">
                        <a:lumMod val="20000"/>
                        <a:lumOff val="80000"/>
                      </a:schemeClr>
                    </a:solidFill>
                  </a:tcPr>
                </a:tc>
                <a:extLst>
                  <a:ext uri="{0D108BD9-81ED-4DB2-BD59-A6C34878D82A}">
                    <a16:rowId xmlns="" xmlns:a16="http://schemas.microsoft.com/office/drawing/2014/main" val="10007"/>
                  </a:ext>
                </a:extLst>
              </a:tr>
              <a:tr h="531772">
                <a:tc>
                  <a:txBody>
                    <a:bodyPr/>
                    <a:lstStyle/>
                    <a:p>
                      <a:r>
                        <a:rPr lang="en-IN" sz="1800" dirty="0">
                          <a:solidFill>
                            <a:schemeClr val="tx1"/>
                          </a:solidFill>
                          <a:effectLst/>
                        </a:rPr>
                        <a:t>7</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Mechanical Infrastructure </a:t>
                      </a:r>
                      <a:endParaRPr lang="en-IN" sz="1800" b="1" dirty="0">
                        <a:solidFill>
                          <a:schemeClr val="tx1"/>
                        </a:solidFill>
                        <a:effectLst/>
                      </a:endParaRPr>
                    </a:p>
                  </a:txBody>
                  <a:tcPr>
                    <a:solidFill>
                      <a:schemeClr val="accent5">
                        <a:lumMod val="40000"/>
                        <a:lumOff val="60000"/>
                      </a:schemeClr>
                    </a:solidFill>
                  </a:tcPr>
                </a:tc>
                <a:tc gridSpan="3" vMerge="1">
                  <a:txBody>
                    <a:bodyPr/>
                    <a:lstStyle/>
                    <a:p>
                      <a:pPr lvl="0" algn="ctr"/>
                      <a:endParaRPr lang="en-IN" sz="1800" b="1" dirty="0">
                        <a:solidFill>
                          <a:srgbClr val="00B050"/>
                        </a:solidFill>
                        <a:effectLst/>
                      </a:endParaRPr>
                    </a:p>
                  </a:txBody>
                  <a:tcPr>
                    <a:solidFill>
                      <a:schemeClr val="accent5">
                        <a:lumMod val="40000"/>
                        <a:lumOff val="60000"/>
                      </a:schemeClr>
                    </a:solidFill>
                  </a:tcPr>
                </a:tc>
                <a:tc hMerge="1" vMerge="1">
                  <a:txBody>
                    <a:bodyPr/>
                    <a:lstStyle/>
                    <a:p>
                      <a:pPr algn="ctr"/>
                      <a:endParaRPr lang="en-IN" sz="1800" b="1" dirty="0">
                        <a:solidFill>
                          <a:schemeClr val="accent2"/>
                        </a:solidFill>
                        <a:effectLst/>
                      </a:endParaRPr>
                    </a:p>
                  </a:txBody>
                  <a:tcPr>
                    <a:solidFill>
                      <a:schemeClr val="accent5">
                        <a:lumMod val="40000"/>
                        <a:lumOff val="60000"/>
                      </a:schemeClr>
                    </a:solidFill>
                  </a:tcPr>
                </a:tc>
                <a:tc hMerge="1" vMerge="1">
                  <a:txBody>
                    <a:bodyPr/>
                    <a:lstStyle/>
                    <a:p>
                      <a:pPr algn="ctr"/>
                      <a:endParaRPr lang="en-IN" sz="1800" b="1" dirty="0">
                        <a:solidFill>
                          <a:srgbClr val="7030A0"/>
                        </a:solidFill>
                        <a:effectLst/>
                      </a:endParaRPr>
                    </a:p>
                  </a:txBody>
                  <a:tcPr>
                    <a:solidFill>
                      <a:schemeClr val="accent5">
                        <a:lumMod val="40000"/>
                        <a:lumOff val="60000"/>
                      </a:schemeClr>
                    </a:solidFill>
                  </a:tcPr>
                </a:tc>
                <a:extLst>
                  <a:ext uri="{0D108BD9-81ED-4DB2-BD59-A6C34878D82A}">
                    <a16:rowId xmlns="" xmlns:a16="http://schemas.microsoft.com/office/drawing/2014/main" val="100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01606994"/>
              </p:ext>
            </p:extLst>
          </p:nvPr>
        </p:nvGraphicFramePr>
        <p:xfrm>
          <a:off x="838347" y="5185798"/>
          <a:ext cx="7200800" cy="1402080"/>
        </p:xfrm>
        <a:graphic>
          <a:graphicData uri="http://schemas.openxmlformats.org/drawingml/2006/table">
            <a:tbl>
              <a:tblPr firstRow="1" bandRow="1">
                <a:tableStyleId>{E8B1032C-EA38-4F05-BA0D-38AFFFC7BED3}</a:tableStyleId>
              </a:tblPr>
              <a:tblGrid>
                <a:gridCol w="4110011">
                  <a:extLst>
                    <a:ext uri="{9D8B030D-6E8A-4147-A177-3AD203B41FA5}">
                      <a16:colId xmlns="" xmlns:a16="http://schemas.microsoft.com/office/drawing/2014/main" val="20000"/>
                    </a:ext>
                  </a:extLst>
                </a:gridCol>
                <a:gridCol w="3090789">
                  <a:extLst>
                    <a:ext uri="{9D8B030D-6E8A-4147-A177-3AD203B41FA5}">
                      <a16:colId xmlns="" xmlns:a16="http://schemas.microsoft.com/office/drawing/2014/main" val="20001"/>
                    </a:ext>
                  </a:extLst>
                </a:gridCol>
              </a:tblGrid>
              <a:tr h="288760">
                <a:tc>
                  <a:txBody>
                    <a:bodyPr/>
                    <a:lstStyle/>
                    <a:p>
                      <a:r>
                        <a:rPr lang="en-IN" sz="1700" b="1" dirty="0">
                          <a:solidFill>
                            <a:srgbClr val="FF0000"/>
                          </a:solidFill>
                          <a:latin typeface="Cambria Math" pitchFamily="18" charset="0"/>
                          <a:ea typeface="Cambria Math" pitchFamily="18" charset="0"/>
                        </a:rPr>
                        <a:t>CLASS</a:t>
                      </a:r>
                    </a:p>
                  </a:txBody>
                  <a:tcPr/>
                </a:tc>
                <a:tc>
                  <a:txBody>
                    <a:bodyPr/>
                    <a:lstStyle/>
                    <a:p>
                      <a:pPr algn="ctr"/>
                      <a:r>
                        <a:rPr lang="en-IN" sz="1700" b="1" dirty="0">
                          <a:solidFill>
                            <a:srgbClr val="FF0000"/>
                          </a:solidFill>
                        </a:rPr>
                        <a:t>LIMIT (In Lakhs Rs)</a:t>
                      </a:r>
                      <a:endParaRPr lang="en-IN" sz="1700" b="1" dirty="0">
                        <a:solidFill>
                          <a:srgbClr val="FF0000"/>
                        </a:solidFill>
                        <a:latin typeface="Cambria Math" pitchFamily="18" charset="0"/>
                        <a:ea typeface="Cambria Math" pitchFamily="18" charset="0"/>
                      </a:endParaRPr>
                    </a:p>
                  </a:txBody>
                  <a:tcPr/>
                </a:tc>
                <a:extLst>
                  <a:ext uri="{0D108BD9-81ED-4DB2-BD59-A6C34878D82A}">
                    <a16:rowId xmlns="" xmlns:a16="http://schemas.microsoft.com/office/drawing/2014/main" val="10000"/>
                  </a:ext>
                </a:extLst>
              </a:tr>
              <a:tr h="288760">
                <a:tc>
                  <a:txBody>
                    <a:bodyPr/>
                    <a:lstStyle/>
                    <a:p>
                      <a:r>
                        <a:rPr lang="en-IN" sz="1700" b="1" dirty="0"/>
                        <a:t>Class</a:t>
                      </a:r>
                      <a:r>
                        <a:rPr lang="en-IN" sz="1700" b="1" baseline="0" dirty="0"/>
                        <a:t> –I</a:t>
                      </a:r>
                      <a:endParaRPr lang="en-IN" sz="1700" b="1" dirty="0">
                        <a:latin typeface="Cambria Math" pitchFamily="18" charset="0"/>
                        <a:ea typeface="Cambria Math" pitchFamily="18" charset="0"/>
                      </a:endParaRPr>
                    </a:p>
                  </a:txBody>
                  <a:tcPr/>
                </a:tc>
                <a:tc>
                  <a:txBody>
                    <a:bodyPr/>
                    <a:lstStyle/>
                    <a:p>
                      <a:pPr algn="ctr"/>
                      <a:r>
                        <a:rPr lang="en-IN" sz="1700" b="1" dirty="0" err="1"/>
                        <a:t>Up</a:t>
                      </a:r>
                      <a:r>
                        <a:rPr lang="en-IN" sz="1700" b="1" baseline="0" dirty="0" err="1"/>
                        <a:t>to</a:t>
                      </a:r>
                      <a:r>
                        <a:rPr lang="en-IN" sz="1700" b="1" baseline="0" dirty="0"/>
                        <a:t> 25</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1"/>
                  </a:ext>
                </a:extLst>
              </a:tr>
              <a:tr h="288760">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50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2"/>
                  </a:ext>
                </a:extLst>
              </a:tr>
              <a:tr h="288760">
                <a:tc>
                  <a:txBody>
                    <a:bodyPr/>
                    <a:lstStyle/>
                    <a:p>
                      <a:r>
                        <a:rPr lang="en-IN" sz="1700" b="1" dirty="0"/>
                        <a:t>Class</a:t>
                      </a:r>
                      <a:r>
                        <a:rPr lang="en-IN" sz="1700" b="1" baseline="0" dirty="0"/>
                        <a:t> -III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12</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3"/>
                  </a:ext>
                </a:extLst>
              </a:tr>
            </a:tbl>
          </a:graphicData>
        </a:graphic>
      </p:graphicFrame>
      <p:sp>
        <p:nvSpPr>
          <p:cNvPr id="6" name="Right Brace 5"/>
          <p:cNvSpPr/>
          <p:nvPr/>
        </p:nvSpPr>
        <p:spPr>
          <a:xfrm>
            <a:off x="5569510" y="1094509"/>
            <a:ext cx="886691" cy="3546764"/>
          </a:xfrm>
          <a:prstGeom prst="rightBrace">
            <a:avLst>
              <a:gd name="adj1" fmla="val 8333"/>
              <a:gd name="adj2" fmla="val 50781"/>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7" name="TextBox 6"/>
          <p:cNvSpPr txBox="1"/>
          <p:nvPr/>
        </p:nvSpPr>
        <p:spPr>
          <a:xfrm>
            <a:off x="6816436" y="2660071"/>
            <a:ext cx="1025237" cy="584775"/>
          </a:xfrm>
          <a:prstGeom prst="rect">
            <a:avLst/>
          </a:prstGeom>
          <a:noFill/>
        </p:spPr>
        <p:txBody>
          <a:bodyPr wrap="square" rtlCol="0">
            <a:spAutoFit/>
          </a:bodyPr>
          <a:lstStyle/>
          <a:p>
            <a:r>
              <a:rPr lang="en-US" sz="3200" b="1" dirty="0" smtClean="0"/>
              <a:t>520</a:t>
            </a:r>
            <a:endParaRPr lang="en-IN"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932" y="2765586"/>
            <a:ext cx="6589199" cy="878159"/>
          </a:xfrm>
          <a:solidFill>
            <a:srgbClr val="FFC000"/>
          </a:solidFill>
        </p:spPr>
        <p:txBody>
          <a:bodyPr>
            <a:noAutofit/>
          </a:bodyPr>
          <a:lstStyle/>
          <a:p>
            <a:pPr algn="ctr"/>
            <a:r>
              <a:rPr lang="en-IN" b="1" u="sng" dirty="0"/>
              <a:t>SUGGESTIONS</a:t>
            </a:r>
          </a:p>
        </p:txBody>
      </p:sp>
    </p:spTree>
    <p:extLst>
      <p:ext uri="{BB962C8B-B14F-4D97-AF65-F5344CB8AC3E}">
        <p14:creationId xmlns:p14="http://schemas.microsoft.com/office/powerpoint/2010/main" val="3358754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188640"/>
            <a:ext cx="6589199" cy="601069"/>
          </a:xfrm>
          <a:solidFill>
            <a:srgbClr val="FFC000"/>
          </a:solidFill>
        </p:spPr>
        <p:txBody>
          <a:bodyPr>
            <a:normAutofit/>
          </a:bodyPr>
          <a:lstStyle/>
          <a:p>
            <a:pPr algn="ctr"/>
            <a:r>
              <a:rPr lang="en-IN" sz="2400" b="1" u="sng" dirty="0"/>
              <a:t>SUGGESTIONS</a:t>
            </a:r>
          </a:p>
        </p:txBody>
      </p:sp>
      <p:sp>
        <p:nvSpPr>
          <p:cNvPr id="3" name="Content Placeholder 2"/>
          <p:cNvSpPr>
            <a:spLocks noGrp="1"/>
          </p:cNvSpPr>
          <p:nvPr>
            <p:ph idx="1"/>
          </p:nvPr>
        </p:nvSpPr>
        <p:spPr>
          <a:xfrm>
            <a:off x="845127" y="908720"/>
            <a:ext cx="8085513" cy="2592288"/>
          </a:xfrm>
        </p:spPr>
        <p:txBody>
          <a:bodyPr>
            <a:normAutofit/>
          </a:bodyPr>
          <a:lstStyle/>
          <a:p>
            <a:pPr>
              <a:buNone/>
            </a:pPr>
            <a:r>
              <a:rPr lang="en-IN" sz="2200" b="1" dirty="0">
                <a:solidFill>
                  <a:schemeClr val="tx1">
                    <a:lumMod val="85000"/>
                    <a:lumOff val="15000"/>
                  </a:schemeClr>
                </a:solidFill>
                <a:latin typeface="+mj-lt"/>
                <a:ea typeface="+mj-ea"/>
                <a:cs typeface="+mj-cs"/>
              </a:rPr>
              <a:t>1. </a:t>
            </a:r>
            <a:r>
              <a:rPr lang="en-IN" sz="2400" b="1" dirty="0">
                <a:solidFill>
                  <a:srgbClr val="FF0000"/>
                </a:solidFill>
                <a:latin typeface="+mj-lt"/>
                <a:ea typeface="+mj-ea"/>
                <a:cs typeface="+mj-cs"/>
              </a:rPr>
              <a:t>Feedback system after completion of work .</a:t>
            </a:r>
          </a:p>
          <a:p>
            <a:pPr lvl="1">
              <a:buFont typeface="Wingdings" pitchFamily="2" charset="2"/>
              <a:buChar char="Ø"/>
            </a:pPr>
            <a:r>
              <a:rPr lang="en-IN" sz="2200" b="1" dirty="0">
                <a:solidFill>
                  <a:schemeClr val="tx1">
                    <a:lumMod val="85000"/>
                    <a:lumOff val="15000"/>
                  </a:schemeClr>
                </a:solidFill>
                <a:latin typeface="+mj-lt"/>
                <a:ea typeface="+mj-ea"/>
                <a:cs typeface="+mj-cs"/>
              </a:rPr>
              <a:t>  Rating of Vendor to be done by the Department        	for each work on the following parameters :-</a:t>
            </a:r>
          </a:p>
          <a:p>
            <a:pPr lvl="2">
              <a:buFont typeface="Wingdings" pitchFamily="2" charset="2"/>
              <a:buChar char="§"/>
            </a:pPr>
            <a:r>
              <a:rPr lang="en-IN" sz="1900" b="1" dirty="0">
                <a:solidFill>
                  <a:schemeClr val="tx1">
                    <a:lumMod val="85000"/>
                    <a:lumOff val="15000"/>
                  </a:schemeClr>
                </a:solidFill>
                <a:latin typeface="+mj-lt"/>
                <a:ea typeface="+mj-ea"/>
                <a:cs typeface="+mj-cs"/>
              </a:rPr>
              <a:t>Quality of work.</a:t>
            </a:r>
          </a:p>
          <a:p>
            <a:pPr lvl="2">
              <a:buFont typeface="Wingdings" pitchFamily="2" charset="2"/>
              <a:buChar char="§"/>
            </a:pPr>
            <a:r>
              <a:rPr lang="en-IN" sz="1900" b="1" dirty="0">
                <a:solidFill>
                  <a:schemeClr val="tx1">
                    <a:lumMod val="85000"/>
                    <a:lumOff val="15000"/>
                  </a:schemeClr>
                </a:solidFill>
                <a:latin typeface="+mj-lt"/>
                <a:ea typeface="+mj-ea"/>
                <a:cs typeface="+mj-cs"/>
              </a:rPr>
              <a:t>Adherence to timelines.</a:t>
            </a:r>
          </a:p>
          <a:p>
            <a:pPr lvl="2">
              <a:buFont typeface="Wingdings" pitchFamily="2" charset="2"/>
              <a:buChar char="§"/>
            </a:pPr>
            <a:r>
              <a:rPr lang="en-IN" sz="1900" b="1" dirty="0">
                <a:solidFill>
                  <a:schemeClr val="tx1">
                    <a:lumMod val="85000"/>
                    <a:lumOff val="15000"/>
                  </a:schemeClr>
                </a:solidFill>
                <a:latin typeface="+mj-lt"/>
                <a:ea typeface="+mj-ea"/>
                <a:cs typeface="+mj-cs"/>
              </a:rPr>
              <a:t>Mobilization of Tools and Plants.</a:t>
            </a:r>
          </a:p>
          <a:p>
            <a:pPr lvl="2">
              <a:buFont typeface="Wingdings" pitchFamily="2" charset="2"/>
              <a:buChar char="§"/>
            </a:pPr>
            <a:endParaRPr lang="en-IN" sz="1900" b="1" dirty="0">
              <a:solidFill>
                <a:schemeClr val="tx1">
                  <a:lumMod val="85000"/>
                  <a:lumOff val="15000"/>
                </a:schemeClr>
              </a:solidFill>
              <a:latin typeface="+mj-lt"/>
              <a:ea typeface="+mj-ea"/>
              <a:cs typeface="+mj-cs"/>
            </a:endParaRPr>
          </a:p>
        </p:txBody>
      </p:sp>
      <p:sp>
        <p:nvSpPr>
          <p:cNvPr id="5" name="TextBox 4"/>
          <p:cNvSpPr txBox="1"/>
          <p:nvPr/>
        </p:nvSpPr>
        <p:spPr>
          <a:xfrm>
            <a:off x="845127" y="3521328"/>
            <a:ext cx="7831329" cy="3293209"/>
          </a:xfrm>
          <a:prstGeom prst="rect">
            <a:avLst/>
          </a:prstGeom>
          <a:noFill/>
        </p:spPr>
        <p:txBody>
          <a:bodyPr wrap="square" rtlCol="0">
            <a:spAutoFit/>
          </a:bodyPr>
          <a:lstStyle/>
          <a:p>
            <a:pPr marL="457200" indent="-457200">
              <a:buAutoNum type="arabicPeriod" startAt="2"/>
            </a:pPr>
            <a:r>
              <a:rPr lang="en-IN" sz="2200" b="1" dirty="0" smtClean="0">
                <a:solidFill>
                  <a:srgbClr val="FF0000"/>
                </a:solidFill>
                <a:latin typeface="+mj-lt"/>
                <a:ea typeface="+mj-ea"/>
                <a:cs typeface="+mj-cs"/>
              </a:rPr>
              <a:t>Mandatory </a:t>
            </a:r>
            <a:r>
              <a:rPr lang="en-IN" sz="2200" b="1" dirty="0">
                <a:solidFill>
                  <a:srgbClr val="FF0000"/>
                </a:solidFill>
                <a:latin typeface="+mj-lt"/>
                <a:ea typeface="+mj-ea"/>
                <a:cs typeface="+mj-cs"/>
              </a:rPr>
              <a:t>updating of details of the	Vendor 	on </a:t>
            </a:r>
            <a:r>
              <a:rPr lang="en-IN" sz="2200" b="1" dirty="0" smtClean="0">
                <a:solidFill>
                  <a:srgbClr val="FF0000"/>
                </a:solidFill>
                <a:latin typeface="+mj-lt"/>
                <a:ea typeface="+mj-ea"/>
                <a:cs typeface="+mj-cs"/>
              </a:rPr>
              <a:t>  NIC </a:t>
            </a:r>
            <a:r>
              <a:rPr lang="en-IN" sz="2200" b="1" dirty="0">
                <a:solidFill>
                  <a:srgbClr val="FF0000"/>
                </a:solidFill>
                <a:latin typeface="+mj-lt"/>
                <a:ea typeface="+mj-ea"/>
                <a:cs typeface="+mj-cs"/>
              </a:rPr>
              <a:t>Portal.</a:t>
            </a:r>
          </a:p>
          <a:p>
            <a:pPr lvl="1">
              <a:buClr>
                <a:schemeClr val="accent1"/>
              </a:buClr>
              <a:buFont typeface="Wingdings" pitchFamily="2" charset="2"/>
              <a:buChar char="Ø"/>
            </a:pPr>
            <a:r>
              <a:rPr lang="en-IN" sz="2000" b="1" dirty="0">
                <a:solidFill>
                  <a:schemeClr val="tx1">
                    <a:lumMod val="85000"/>
                    <a:lumOff val="15000"/>
                  </a:schemeClr>
                </a:solidFill>
                <a:latin typeface="+mj-lt"/>
                <a:ea typeface="+mj-ea"/>
                <a:cs typeface="+mj-cs"/>
              </a:rPr>
              <a:t>    After registration of the vendor on  NIC Portal, the 	vendor should give a self declaration every year </a:t>
            </a:r>
            <a:r>
              <a:rPr lang="en-IN" sz="2000" b="1" dirty="0" smtClean="0">
                <a:solidFill>
                  <a:schemeClr val="tx1">
                    <a:lumMod val="85000"/>
                    <a:lumOff val="15000"/>
                  </a:schemeClr>
                </a:solidFill>
                <a:latin typeface="+mj-lt"/>
                <a:ea typeface="+mj-ea"/>
                <a:cs typeface="+mj-cs"/>
              </a:rPr>
              <a:t>on </a:t>
            </a:r>
            <a:r>
              <a:rPr lang="en-IN" sz="2000" b="1" dirty="0">
                <a:solidFill>
                  <a:schemeClr val="tx1">
                    <a:lumMod val="85000"/>
                    <a:lumOff val="15000"/>
                  </a:schemeClr>
                </a:solidFill>
                <a:latin typeface="+mj-lt"/>
                <a:ea typeface="+mj-ea"/>
                <a:cs typeface="+mj-cs"/>
              </a:rPr>
              <a:t>	the following:-</a:t>
            </a:r>
          </a:p>
          <a:p>
            <a:pPr lvl="2">
              <a:buClr>
                <a:schemeClr val="accent1"/>
              </a:buClr>
              <a:buFont typeface="Wingdings" pitchFamily="2" charset="2"/>
              <a:buChar char="§"/>
            </a:pPr>
            <a:r>
              <a:rPr lang="en-IN" sz="2000" b="1" dirty="0">
                <a:solidFill>
                  <a:schemeClr val="tx1">
                    <a:lumMod val="85000"/>
                    <a:lumOff val="15000"/>
                  </a:schemeClr>
                </a:solidFill>
                <a:latin typeface="+mj-lt"/>
                <a:ea typeface="+mj-ea"/>
                <a:cs typeface="+mj-cs"/>
              </a:rPr>
              <a:t>  Whether the company is in profit/loss.</a:t>
            </a:r>
          </a:p>
          <a:p>
            <a:pPr lvl="2">
              <a:buClr>
                <a:schemeClr val="accent1"/>
              </a:buClr>
              <a:buFont typeface="Wingdings" pitchFamily="2" charset="2"/>
              <a:buChar char="§"/>
            </a:pPr>
            <a:r>
              <a:rPr lang="en-IN" sz="2000" b="1" dirty="0">
                <a:solidFill>
                  <a:schemeClr val="tx1">
                    <a:lumMod val="85000"/>
                    <a:lumOff val="15000"/>
                  </a:schemeClr>
                </a:solidFill>
                <a:latin typeface="+mj-lt"/>
                <a:ea typeface="+mj-ea"/>
                <a:cs typeface="+mj-cs"/>
              </a:rPr>
              <a:t>  Turnover.</a:t>
            </a:r>
          </a:p>
          <a:p>
            <a:pPr lvl="2">
              <a:buClr>
                <a:schemeClr val="accent1"/>
              </a:buClr>
              <a:buFont typeface="Wingdings" pitchFamily="2" charset="2"/>
              <a:buChar char="§"/>
            </a:pPr>
            <a:r>
              <a:rPr lang="en-IN" sz="2000" b="1" dirty="0">
                <a:solidFill>
                  <a:schemeClr val="tx1">
                    <a:lumMod val="85000"/>
                    <a:lumOff val="15000"/>
                  </a:schemeClr>
                </a:solidFill>
                <a:latin typeface="+mj-lt"/>
                <a:ea typeface="+mj-ea"/>
                <a:cs typeface="+mj-cs"/>
              </a:rPr>
              <a:t>  Data of 10 Major Projects completed in last 5  </a:t>
            </a:r>
          </a:p>
          <a:p>
            <a:pPr lvl="2">
              <a:buClr>
                <a:schemeClr val="accent1"/>
              </a:buClr>
            </a:pPr>
            <a:r>
              <a:rPr lang="en-IN" sz="2000" b="1" dirty="0">
                <a:solidFill>
                  <a:schemeClr val="tx1">
                    <a:lumMod val="85000"/>
                    <a:lumOff val="15000"/>
                  </a:schemeClr>
                </a:solidFill>
                <a:latin typeface="+mj-lt"/>
                <a:ea typeface="+mj-ea"/>
                <a:cs typeface="+mj-cs"/>
              </a:rPr>
              <a:t>    years.</a:t>
            </a:r>
          </a:p>
          <a:p>
            <a:pPr lvl="2">
              <a:buClr>
                <a:schemeClr val="accent1"/>
              </a:buClr>
              <a:buFont typeface="Wingdings" pitchFamily="2" charset="2"/>
              <a:buChar char="§"/>
            </a:pPr>
            <a:r>
              <a:rPr lang="en-IN" sz="2000" b="1" dirty="0">
                <a:solidFill>
                  <a:schemeClr val="tx1">
                    <a:lumMod val="85000"/>
                    <a:lumOff val="15000"/>
                  </a:schemeClr>
                </a:solidFill>
                <a:latin typeface="+mj-lt"/>
                <a:ea typeface="+mj-ea"/>
                <a:cs typeface="+mj-cs"/>
              </a:rPr>
              <a:t>  Major Projects in Hand.</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2698" y="1263290"/>
            <a:ext cx="7798684" cy="2441416"/>
          </a:xfrm>
        </p:spPr>
        <p:txBody>
          <a:bodyPr>
            <a:normAutofit/>
          </a:bodyPr>
          <a:lstStyle/>
          <a:p>
            <a:pPr marL="457200" indent="-457200">
              <a:buClr>
                <a:schemeClr val="tx1"/>
              </a:buClr>
              <a:buAutoNum type="arabicPeriod" startAt="3"/>
            </a:pPr>
            <a:r>
              <a:rPr lang="en-IN" sz="2200" b="1" dirty="0">
                <a:solidFill>
                  <a:srgbClr val="FF0000"/>
                </a:solidFill>
                <a:latin typeface="+mj-lt"/>
                <a:ea typeface="+mj-ea"/>
                <a:cs typeface="+mj-cs"/>
              </a:rPr>
              <a:t>Additional  data to be given by the vendor  on NIC Portal as mandatory requirement  :-</a:t>
            </a:r>
          </a:p>
          <a:p>
            <a:pPr lvl="1">
              <a:buFont typeface="Wingdings" pitchFamily="2" charset="2"/>
              <a:buChar char="§"/>
            </a:pPr>
            <a:r>
              <a:rPr lang="en-IN" sz="2000" b="1" dirty="0">
                <a:solidFill>
                  <a:schemeClr val="tx1">
                    <a:lumMod val="85000"/>
                    <a:lumOff val="15000"/>
                  </a:schemeClr>
                </a:solidFill>
                <a:latin typeface="+mj-lt"/>
                <a:ea typeface="+mj-ea"/>
                <a:cs typeface="+mj-cs"/>
              </a:rPr>
              <a:t>Data regarding Financial Restructuring, if any.</a:t>
            </a:r>
          </a:p>
          <a:p>
            <a:pPr lvl="1">
              <a:buFont typeface="Wingdings" pitchFamily="2" charset="2"/>
              <a:buChar char="§"/>
            </a:pPr>
            <a:r>
              <a:rPr lang="en-IN" sz="2000" b="1" dirty="0">
                <a:solidFill>
                  <a:schemeClr val="tx1">
                    <a:lumMod val="85000"/>
                    <a:lumOff val="15000"/>
                  </a:schemeClr>
                </a:solidFill>
                <a:latin typeface="+mj-lt"/>
                <a:ea typeface="+mj-ea"/>
                <a:cs typeface="+mj-cs"/>
              </a:rPr>
              <a:t>Blacklisting  by any Govt Department.</a:t>
            </a:r>
          </a:p>
          <a:p>
            <a:pPr lvl="1">
              <a:buFont typeface="Wingdings" pitchFamily="2" charset="2"/>
              <a:buChar char="§"/>
            </a:pPr>
            <a:r>
              <a:rPr lang="en-IN" sz="2000" b="1" dirty="0">
                <a:solidFill>
                  <a:schemeClr val="tx1">
                    <a:lumMod val="85000"/>
                    <a:lumOff val="15000"/>
                  </a:schemeClr>
                </a:solidFill>
                <a:latin typeface="+mj-lt"/>
                <a:ea typeface="+mj-ea"/>
                <a:cs typeface="+mj-cs"/>
              </a:rPr>
              <a:t>Details registered in Registrar of Companies (ROC ) website.</a:t>
            </a:r>
          </a:p>
        </p:txBody>
      </p:sp>
      <p:sp>
        <p:nvSpPr>
          <p:cNvPr id="5" name="Title 1"/>
          <p:cNvSpPr>
            <a:spLocks noGrp="1"/>
          </p:cNvSpPr>
          <p:nvPr>
            <p:ph type="title"/>
          </p:nvPr>
        </p:nvSpPr>
        <p:spPr>
          <a:xfrm>
            <a:off x="1835696" y="188640"/>
            <a:ext cx="6589199" cy="601069"/>
          </a:xfrm>
          <a:solidFill>
            <a:srgbClr val="FFC000"/>
          </a:solidFill>
        </p:spPr>
        <p:txBody>
          <a:bodyPr>
            <a:normAutofit/>
          </a:bodyPr>
          <a:lstStyle/>
          <a:p>
            <a:pPr algn="ctr"/>
            <a:r>
              <a:rPr lang="en-IN" sz="2400" b="1" u="sng" dirty="0"/>
              <a:t>SUGGESTIONS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8" y="681384"/>
            <a:ext cx="8275782" cy="5553161"/>
          </a:xfrm>
        </p:spPr>
        <p:txBody>
          <a:bodyPr>
            <a:noAutofit/>
          </a:bodyPr>
          <a:lstStyle/>
          <a:p>
            <a:pPr algn="just">
              <a:buFont typeface="Wingdings" panose="05000000000000000000" pitchFamily="2" charset="2"/>
              <a:buChar char="Ø"/>
            </a:pPr>
            <a:r>
              <a:rPr lang="en-IN" sz="2000" b="1" dirty="0">
                <a:solidFill>
                  <a:srgbClr val="0070C0"/>
                </a:solidFill>
              </a:rPr>
              <a:t>BOQ should have a provision for giving Overall Rebate for the Vendor for ease of quoting in big projects</a:t>
            </a:r>
            <a:r>
              <a:rPr lang="en-IN" sz="2000" b="1" dirty="0" smtClean="0">
                <a:solidFill>
                  <a:srgbClr val="0070C0"/>
                </a:solidFill>
              </a:rPr>
              <a:t>.</a:t>
            </a:r>
          </a:p>
          <a:p>
            <a:pPr algn="just">
              <a:buFont typeface="Wingdings" panose="05000000000000000000" pitchFamily="2" charset="2"/>
              <a:buChar char="Ø"/>
            </a:pPr>
            <a:endParaRPr lang="en-IN" sz="2000" b="1" dirty="0">
              <a:solidFill>
                <a:srgbClr val="0070C0"/>
              </a:solidFill>
            </a:endParaRPr>
          </a:p>
          <a:p>
            <a:pPr algn="just">
              <a:buFont typeface="Wingdings" panose="05000000000000000000" pitchFamily="2" charset="2"/>
              <a:buChar char="Ø"/>
            </a:pPr>
            <a:r>
              <a:rPr lang="en-IN" sz="2000" b="1" dirty="0">
                <a:solidFill>
                  <a:schemeClr val="tx1"/>
                </a:solidFill>
              </a:rPr>
              <a:t>In BOQ, Schedule of Credit is added to the total amount in CST generated by the portal rather than being subtracted thus requiring manual calculation by the Department</a:t>
            </a:r>
            <a:r>
              <a:rPr lang="en-IN" sz="2000" b="1" dirty="0" smtClean="0">
                <a:solidFill>
                  <a:schemeClr val="tx1"/>
                </a:solidFill>
              </a:rPr>
              <a:t>.</a:t>
            </a:r>
          </a:p>
          <a:p>
            <a:pPr algn="just">
              <a:buFont typeface="Wingdings" panose="05000000000000000000" pitchFamily="2" charset="2"/>
              <a:buChar char="Ø"/>
            </a:pPr>
            <a:endParaRPr lang="en-IN" sz="2000" b="1" dirty="0">
              <a:solidFill>
                <a:schemeClr val="tx1"/>
              </a:solidFill>
            </a:endParaRPr>
          </a:p>
          <a:p>
            <a:pPr algn="just">
              <a:buFont typeface="Wingdings" panose="05000000000000000000" pitchFamily="2" charset="2"/>
              <a:buChar char="Ø"/>
            </a:pPr>
            <a:r>
              <a:rPr lang="en-IN" sz="2000" b="1" dirty="0">
                <a:solidFill>
                  <a:srgbClr val="00B050"/>
                </a:solidFill>
              </a:rPr>
              <a:t>In case of re-tendering, the entire process of tender publishing has to be repeated</a:t>
            </a:r>
            <a:r>
              <a:rPr lang="en-IN" sz="2000" b="1" dirty="0" smtClean="0">
                <a:solidFill>
                  <a:srgbClr val="00B050"/>
                </a:solidFill>
              </a:rPr>
              <a:t>.</a:t>
            </a:r>
          </a:p>
          <a:p>
            <a:pPr algn="just">
              <a:buFont typeface="Wingdings" panose="05000000000000000000" pitchFamily="2" charset="2"/>
              <a:buChar char="Ø"/>
            </a:pPr>
            <a:endParaRPr lang="en-IN" sz="2000" b="1" dirty="0">
              <a:solidFill>
                <a:srgbClr val="00B050"/>
              </a:solidFill>
            </a:endParaRPr>
          </a:p>
          <a:p>
            <a:pPr algn="just">
              <a:buFont typeface="Wingdings" panose="05000000000000000000" pitchFamily="2" charset="2"/>
              <a:buChar char="Ø"/>
            </a:pPr>
            <a:r>
              <a:rPr lang="en-IN" sz="2000" b="1" dirty="0">
                <a:solidFill>
                  <a:srgbClr val="FF0000"/>
                </a:solidFill>
              </a:rPr>
              <a:t>Status of opening of tenders not visible on the Open tenders Home page. (Each tender has to be individually checked by clicking on it</a:t>
            </a:r>
            <a:r>
              <a:rPr lang="en-IN" sz="2000" b="1" dirty="0" smtClean="0">
                <a:solidFill>
                  <a:srgbClr val="FF0000"/>
                </a:solidFill>
              </a:rPr>
              <a:t>)</a:t>
            </a:r>
            <a:endParaRPr lang="en-IN" sz="2000" b="1" dirty="0">
              <a:solidFill>
                <a:srgbClr val="FF0000"/>
              </a:solidFill>
            </a:endParaRPr>
          </a:p>
          <a:p>
            <a:pPr algn="just">
              <a:buFont typeface="Wingdings" panose="05000000000000000000" pitchFamily="2" charset="2"/>
              <a:buChar char="Ø"/>
            </a:pPr>
            <a:r>
              <a:rPr lang="en-IN" sz="2000" b="1" dirty="0">
                <a:solidFill>
                  <a:srgbClr val="C00000"/>
                </a:solidFill>
              </a:rPr>
              <a:t>In 2 out of 3 System, even though when two officers have opened the bid , the tender still shows under to be opened Category.</a:t>
            </a:r>
          </a:p>
        </p:txBody>
      </p:sp>
      <p:sp>
        <p:nvSpPr>
          <p:cNvPr id="5" name="Title 1"/>
          <p:cNvSpPr>
            <a:spLocks noGrp="1"/>
          </p:cNvSpPr>
          <p:nvPr>
            <p:ph type="title"/>
          </p:nvPr>
        </p:nvSpPr>
        <p:spPr>
          <a:xfrm>
            <a:off x="1586306" y="8525"/>
            <a:ext cx="6589199" cy="601069"/>
          </a:xfrm>
          <a:solidFill>
            <a:srgbClr val="FFC000"/>
          </a:solidFill>
        </p:spPr>
        <p:txBody>
          <a:bodyPr>
            <a:normAutofit/>
          </a:bodyPr>
          <a:lstStyle/>
          <a:p>
            <a:pPr algn="ctr"/>
            <a:r>
              <a:rPr lang="en-IN" sz="2400" b="1" u="sng" dirty="0"/>
              <a:t>SUGGESTIONS</a:t>
            </a:r>
          </a:p>
        </p:txBody>
      </p:sp>
    </p:spTree>
    <p:extLst>
      <p:ext uri="{BB962C8B-B14F-4D97-AF65-F5344CB8AC3E}">
        <p14:creationId xmlns:p14="http://schemas.microsoft.com/office/powerpoint/2010/main" val="1996972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idx="1"/>
          </p:nvPr>
        </p:nvSpPr>
        <p:spPr>
          <a:xfrm>
            <a:off x="1387980" y="2175181"/>
            <a:ext cx="6689100" cy="1302328"/>
          </a:xfrm>
          <a:prstGeom prst="rect">
            <a:avLst/>
          </a:prstGeom>
          <a:solidFill>
            <a:schemeClr val="tx1"/>
          </a:solidFill>
          <a:ln>
            <a:noFill/>
          </a:ln>
        </p:spPr>
        <p:txBody>
          <a:bodyPr spcFirstLastPara="1" wrap="square" lIns="91425" tIns="45700" rIns="91425" bIns="45700" anchor="t" anchorCtr="0">
            <a:noAutofit/>
          </a:bodyPr>
          <a:lstStyle/>
          <a:p>
            <a:pPr marL="342900" lvl="0" indent="-342900" algn="ctr" rtl="0">
              <a:spcBef>
                <a:spcPts val="1000"/>
              </a:spcBef>
              <a:spcAft>
                <a:spcPts val="0"/>
              </a:spcAft>
              <a:buSzPts val="7200"/>
              <a:buNone/>
            </a:pPr>
            <a:r>
              <a:rPr lang="en-IN" sz="7200" b="1" u="sng" dirty="0" smtClean="0">
                <a:solidFill>
                  <a:srgbClr val="FFC000"/>
                </a:solidFill>
              </a:rPr>
              <a:t>CONCLUSION</a:t>
            </a:r>
            <a:endParaRPr b="1" u="sng" dirty="0">
              <a:solidFill>
                <a:srgbClr val="FFC000"/>
              </a:solidFill>
            </a:endParaRPr>
          </a:p>
        </p:txBody>
      </p:sp>
    </p:spTree>
    <p:extLst>
      <p:ext uri="{BB962C8B-B14F-4D97-AF65-F5344CB8AC3E}">
        <p14:creationId xmlns:p14="http://schemas.microsoft.com/office/powerpoint/2010/main" val="489336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Procurement_2-300x20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76170" y="320724"/>
            <a:ext cx="28575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32773" y="303728"/>
            <a:ext cx="4572000" cy="1938992"/>
          </a:xfrm>
          <a:prstGeom prst="rect">
            <a:avLst/>
          </a:prstGeom>
        </p:spPr>
        <p:txBody>
          <a:bodyPr>
            <a:spAutoFit/>
          </a:bodyPr>
          <a:lstStyle/>
          <a:p>
            <a:pPr marL="285750" indent="-285750" algn="just" fontAlgn="base">
              <a:buFont typeface="Wingdings" pitchFamily="2" charset="2"/>
              <a:buChar char="ü"/>
            </a:pPr>
            <a:r>
              <a:rPr lang="en-IN" sz="2000" b="1" dirty="0">
                <a:solidFill>
                  <a:srgbClr val="0070C0"/>
                </a:solidFill>
              </a:rPr>
              <a:t>Procurement is no more a personality-centric function. The changing expectations and the advent of digitization has given birth to a growing vision of ‘end-to-end’ procurement</a:t>
            </a:r>
            <a:r>
              <a:rPr lang="en-IN" sz="2000" b="1" dirty="0" smtClean="0">
                <a:solidFill>
                  <a:srgbClr val="0070C0"/>
                </a:solidFill>
              </a:rPr>
              <a:t>.</a:t>
            </a:r>
            <a:endParaRPr lang="en-IN" sz="2000" b="1" dirty="0">
              <a:solidFill>
                <a:srgbClr val="0070C0"/>
              </a:solidFill>
            </a:endParaRPr>
          </a:p>
        </p:txBody>
      </p:sp>
      <p:sp>
        <p:nvSpPr>
          <p:cNvPr id="5" name="Rectangle 4"/>
          <p:cNvSpPr/>
          <p:nvPr/>
        </p:nvSpPr>
        <p:spPr>
          <a:xfrm>
            <a:off x="732773" y="2274222"/>
            <a:ext cx="7922713" cy="4093428"/>
          </a:xfrm>
          <a:prstGeom prst="rect">
            <a:avLst/>
          </a:prstGeom>
        </p:spPr>
        <p:txBody>
          <a:bodyPr wrap="square">
            <a:spAutoFit/>
          </a:bodyPr>
          <a:lstStyle/>
          <a:p>
            <a:pPr marL="285750" indent="-285750" algn="just">
              <a:buFont typeface="Wingdings" pitchFamily="2" charset="2"/>
              <a:buChar char="ü"/>
            </a:pPr>
            <a:r>
              <a:rPr lang="en-IN" sz="2000" b="1" dirty="0"/>
              <a:t>e-Procurement will make way for an improved innovation level with prime focus on the best life-cycle value</a:t>
            </a:r>
            <a:r>
              <a:rPr lang="en-IN" sz="2000" b="1" dirty="0" smtClean="0"/>
              <a:t>.</a:t>
            </a:r>
          </a:p>
          <a:p>
            <a:pPr algn="just"/>
            <a:endParaRPr lang="en-IN" sz="2000" b="1" dirty="0" smtClean="0"/>
          </a:p>
          <a:p>
            <a:pPr marL="285750" indent="-285750" algn="just">
              <a:buFont typeface="Wingdings" pitchFamily="2" charset="2"/>
              <a:buChar char="ü"/>
            </a:pPr>
            <a:r>
              <a:rPr lang="en-IN" sz="2000" b="1" dirty="0" smtClean="0"/>
              <a:t>Will </a:t>
            </a:r>
            <a:r>
              <a:rPr lang="en-IN" sz="2000" b="1" dirty="0"/>
              <a:t>be the driving force in supplier-enabled innovation and will be proficient to manage complex  </a:t>
            </a:r>
            <a:r>
              <a:rPr lang="en-IN" sz="2000" b="1" dirty="0" smtClean="0"/>
              <a:t>realisation in </a:t>
            </a:r>
            <a:r>
              <a:rPr lang="en-IN" sz="2000" b="1" dirty="0"/>
              <a:t>real-time</a:t>
            </a:r>
            <a:r>
              <a:rPr lang="en-IN" sz="2000" b="1" dirty="0" smtClean="0"/>
              <a:t>.</a:t>
            </a:r>
          </a:p>
          <a:p>
            <a:pPr marL="285750" indent="-285750">
              <a:buFont typeface="Wingdings" pitchFamily="2" charset="2"/>
              <a:buChar char="ü"/>
            </a:pPr>
            <a:endParaRPr lang="en-IN" sz="2000" b="1" dirty="0" smtClean="0"/>
          </a:p>
          <a:p>
            <a:pPr marL="285750" indent="-285750" algn="just">
              <a:buFont typeface="Wingdings" pitchFamily="2" charset="2"/>
              <a:buChar char="ü"/>
            </a:pPr>
            <a:r>
              <a:rPr lang="en-IN" sz="2000" b="1" dirty="0" smtClean="0"/>
              <a:t>Big </a:t>
            </a:r>
            <a:r>
              <a:rPr lang="en-IN" sz="2000" b="1" dirty="0"/>
              <a:t>data analysis will be a major element in Procurement. Big data analytics will prove vital in detection of </a:t>
            </a:r>
            <a:r>
              <a:rPr lang="en-IN" sz="2000" b="1" dirty="0" smtClean="0"/>
              <a:t>nation wide suppliers </a:t>
            </a:r>
            <a:r>
              <a:rPr lang="en-IN" sz="2000" b="1" dirty="0"/>
              <a:t>and thus help in breaking down monopolistic markets</a:t>
            </a:r>
            <a:r>
              <a:rPr lang="en-IN" sz="2000" b="1" dirty="0" smtClean="0"/>
              <a:t>.</a:t>
            </a:r>
          </a:p>
          <a:p>
            <a:pPr marL="285750" indent="-285750" algn="just">
              <a:buFont typeface="Wingdings" pitchFamily="2" charset="2"/>
              <a:buChar char="ü"/>
            </a:pPr>
            <a:endParaRPr lang="en-IN" sz="2000" b="1" dirty="0" smtClean="0"/>
          </a:p>
          <a:p>
            <a:pPr marL="285750" indent="-285750">
              <a:buFont typeface="Wingdings" pitchFamily="2" charset="2"/>
              <a:buChar char="ü"/>
            </a:pPr>
            <a:r>
              <a:rPr lang="en-IN" sz="2000" b="1" dirty="0" smtClean="0"/>
              <a:t>Will </a:t>
            </a:r>
            <a:r>
              <a:rPr lang="en-IN" sz="2000" b="1" dirty="0"/>
              <a:t>also enable improvement in commodity strategies.</a:t>
            </a:r>
          </a:p>
        </p:txBody>
      </p:sp>
    </p:spTree>
    <p:extLst>
      <p:ext uri="{BB962C8B-B14F-4D97-AF65-F5344CB8AC3E}">
        <p14:creationId xmlns:p14="http://schemas.microsoft.com/office/powerpoint/2010/main" val="761103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33400" y="2535786"/>
            <a:ext cx="7854696" cy="1752600"/>
          </a:xfrm>
        </p:spPr>
        <p:txBody>
          <a:bodyPr>
            <a:normAutofit/>
          </a:bodyPr>
          <a:lstStyle/>
          <a:p>
            <a:pPr algn="ctr"/>
            <a:r>
              <a:rPr lang="en-US" sz="6000" b="1" dirty="0" smtClean="0"/>
              <a:t>THANK YOU</a:t>
            </a:r>
            <a:endParaRPr lang="en-IN" sz="6000" b="1" dirty="0"/>
          </a:p>
        </p:txBody>
      </p:sp>
    </p:spTree>
    <p:extLst>
      <p:ext uri="{BB962C8B-B14F-4D97-AF65-F5344CB8AC3E}">
        <p14:creationId xmlns:p14="http://schemas.microsoft.com/office/powerpoint/2010/main" val="32961993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4276324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p:nvPr/>
        </p:nvSpPr>
        <p:spPr>
          <a:xfrm>
            <a:off x="100209" y="0"/>
            <a:ext cx="8981162" cy="6858000"/>
          </a:xfrm>
          <a:prstGeom prst="rect">
            <a:avLst/>
          </a:prstGeom>
          <a:solidFill>
            <a:schemeClr val="bg1"/>
          </a:solidFill>
          <a:ln w="571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prstClr val="white"/>
              </a:solidFill>
            </a:endParaRPr>
          </a:p>
        </p:txBody>
      </p:sp>
      <p:sp>
        <p:nvSpPr>
          <p:cNvPr id="2" name="Title 1"/>
          <p:cNvSpPr>
            <a:spLocks noGrp="1"/>
          </p:cNvSpPr>
          <p:nvPr>
            <p:ph type="ctrTitle"/>
          </p:nvPr>
        </p:nvSpPr>
        <p:spPr>
          <a:xfrm>
            <a:off x="1043608" y="2779592"/>
            <a:ext cx="7772400" cy="2271233"/>
          </a:xfrm>
          <a:effectLst>
            <a:glow rad="63500">
              <a:schemeClr val="accent4">
                <a:satMod val="175000"/>
                <a:alpha val="40000"/>
              </a:schemeClr>
            </a:glow>
          </a:effectLst>
        </p:spPr>
        <p:txBody>
          <a:bodyPr>
            <a:normAutofit fontScale="90000"/>
          </a:bodyPr>
          <a:lstStyle/>
          <a:p>
            <a:pPr algn="ct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600" b="1" u="sng" dirty="0">
                <a:solidFill>
                  <a:srgbClr val="7030A0"/>
                </a:solidFill>
              </a:rPr>
              <a:t/>
            </a:r>
            <a:br>
              <a:rPr lang="en-IN" sz="3600" b="1" u="sng" dirty="0">
                <a:solidFill>
                  <a:srgbClr val="7030A0"/>
                </a:solidFill>
              </a:rPr>
            </a:br>
            <a:r>
              <a:rPr lang="en-IN" sz="3100" b="1" u="sng" dirty="0">
                <a:solidFill>
                  <a:srgbClr val="7030A0"/>
                </a:solidFill>
                <a:latin typeface="Cambria Math" pitchFamily="18" charset="0"/>
                <a:ea typeface="Cambria Math" pitchFamily="18" charset="0"/>
                <a:cs typeface="Arial" pitchFamily="34" charset="0"/>
              </a:rPr>
              <a:t>PRESENTATION ON E-TENDERING IN </a:t>
            </a:r>
            <a:br>
              <a:rPr lang="en-IN" sz="3100" b="1" u="sng" dirty="0">
                <a:solidFill>
                  <a:srgbClr val="7030A0"/>
                </a:solidFill>
                <a:latin typeface="Cambria Math" pitchFamily="18" charset="0"/>
                <a:ea typeface="Cambria Math" pitchFamily="18" charset="0"/>
                <a:cs typeface="Arial" pitchFamily="34" charset="0"/>
              </a:rPr>
            </a:br>
            <a:r>
              <a:rPr lang="en-IN" sz="3100" b="1" u="sng" dirty="0">
                <a:solidFill>
                  <a:srgbClr val="7030A0"/>
                </a:solidFill>
                <a:latin typeface="Cambria Math" pitchFamily="18" charset="0"/>
                <a:ea typeface="Cambria Math" pitchFamily="18" charset="0"/>
                <a:cs typeface="Arial" pitchFamily="34" charset="0"/>
              </a:rPr>
              <a:t>DCW&amp;E –DRDO </a:t>
            </a:r>
            <a:br>
              <a:rPr lang="en-IN" sz="3100" b="1" u="sng" dirty="0">
                <a:solidFill>
                  <a:srgbClr val="7030A0"/>
                </a:solidFill>
                <a:latin typeface="Cambria Math" pitchFamily="18" charset="0"/>
                <a:ea typeface="Cambria Math" pitchFamily="18" charset="0"/>
                <a:cs typeface="Arial" pitchFamily="34" charset="0"/>
              </a:rPr>
            </a:br>
            <a:r>
              <a:rPr lang="en-IN" sz="3100" dirty="0">
                <a:solidFill>
                  <a:srgbClr val="3333FF"/>
                </a:solidFill>
                <a:latin typeface="Arial" pitchFamily="34" charset="0"/>
                <a:cs typeface="Arial" pitchFamily="34" charset="0"/>
              </a:rPr>
              <a:t/>
            </a:r>
            <a:br>
              <a:rPr lang="en-IN" sz="3100" dirty="0">
                <a:solidFill>
                  <a:srgbClr val="3333FF"/>
                </a:solidFill>
                <a:latin typeface="Arial" pitchFamily="34" charset="0"/>
                <a:cs typeface="Arial" pitchFamily="34" charset="0"/>
              </a:rPr>
            </a:br>
            <a:endParaRPr lang="en-IN" sz="3100" dirty="0">
              <a:solidFill>
                <a:srgbClr val="3333FF"/>
              </a:solidFill>
              <a:latin typeface="Arial" pitchFamily="34" charset="0"/>
              <a:cs typeface="Arial" pitchFamily="34" charset="0"/>
            </a:endParaRPr>
          </a:p>
        </p:txBody>
      </p:sp>
      <p:sp>
        <p:nvSpPr>
          <p:cNvPr id="4" name="Title 1">
            <a:extLst>
              <a:ext uri="{FF2B5EF4-FFF2-40B4-BE49-F238E27FC236}">
                <a16:creationId xmlns="" xmlns:a16="http://schemas.microsoft.com/office/drawing/2014/main" id="{CACD0037-AA07-4CDE-9E92-B90101A65DE4}"/>
              </a:ext>
            </a:extLst>
          </p:cNvPr>
          <p:cNvSpPr txBox="1">
            <a:spLocks/>
          </p:cNvSpPr>
          <p:nvPr/>
        </p:nvSpPr>
        <p:spPr>
          <a:xfrm>
            <a:off x="413359" y="5454751"/>
            <a:ext cx="8655484" cy="655446"/>
          </a:xfrm>
          <a:prstGeom prst="rect">
            <a:avLst/>
          </a:prstGeom>
          <a:solidFill>
            <a:srgbClr val="FFC000"/>
          </a:solidFill>
          <a:ln>
            <a:noFill/>
          </a:ln>
          <a:effectLst/>
        </p:spPr>
        <p:txBody>
          <a:bodyPr anchor="b"/>
          <a:lstStyle>
            <a:lvl1pPr algn="l" defTabSz="457200" rtl="0" fontAlgn="base">
              <a:spcBef>
                <a:spcPct val="0"/>
              </a:spcBef>
              <a:spcAft>
                <a:spcPct val="0"/>
              </a:spcAft>
              <a:defRPr sz="3600" kern="1200" cap="all">
                <a:solidFill>
                  <a:schemeClr val="accent1"/>
                </a:solidFill>
                <a:latin typeface="+mj-lt"/>
                <a:ea typeface="+mj-ea"/>
                <a:cs typeface="+mj-cs"/>
              </a:defRPr>
            </a:lvl1pPr>
            <a:lvl2pPr algn="l" defTabSz="457200" rtl="0" fontAlgn="base">
              <a:spcBef>
                <a:spcPct val="0"/>
              </a:spcBef>
              <a:spcAft>
                <a:spcPct val="0"/>
              </a:spcAft>
              <a:defRPr sz="2800">
                <a:solidFill>
                  <a:schemeClr val="bg1"/>
                </a:solidFill>
                <a:latin typeface="Gill Sans MT" panose="020B0502020104020203" pitchFamily="34" charset="0"/>
              </a:defRPr>
            </a:lvl2pPr>
            <a:lvl3pPr algn="l" defTabSz="457200" rtl="0" fontAlgn="base">
              <a:spcBef>
                <a:spcPct val="0"/>
              </a:spcBef>
              <a:spcAft>
                <a:spcPct val="0"/>
              </a:spcAft>
              <a:defRPr sz="2800">
                <a:solidFill>
                  <a:schemeClr val="bg1"/>
                </a:solidFill>
                <a:latin typeface="Gill Sans MT" panose="020B0502020104020203" pitchFamily="34" charset="0"/>
              </a:defRPr>
            </a:lvl3pPr>
            <a:lvl4pPr algn="l" defTabSz="457200" rtl="0" fontAlgn="base">
              <a:spcBef>
                <a:spcPct val="0"/>
              </a:spcBef>
              <a:spcAft>
                <a:spcPct val="0"/>
              </a:spcAft>
              <a:defRPr sz="2800">
                <a:solidFill>
                  <a:schemeClr val="bg1"/>
                </a:solidFill>
                <a:latin typeface="Gill Sans MT" panose="020B0502020104020203" pitchFamily="34" charset="0"/>
              </a:defRPr>
            </a:lvl4pPr>
            <a:lvl5pPr algn="l" defTabSz="457200" rtl="0" fontAlgn="base">
              <a:spcBef>
                <a:spcPct val="0"/>
              </a:spcBef>
              <a:spcAft>
                <a:spcPct val="0"/>
              </a:spcAft>
              <a:defRPr sz="2800">
                <a:solidFill>
                  <a:schemeClr val="bg1"/>
                </a:solidFill>
                <a:latin typeface="Gill Sans MT" panose="020B0502020104020203"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endParaRPr lang="en-US" sz="1800" b="1" dirty="0">
              <a:solidFill>
                <a:prstClr val="black"/>
              </a:solidFill>
              <a:effectLst>
                <a:outerShdw blurRad="38100" dist="38100" dir="2700000" algn="tl">
                  <a:srgbClr val="000000">
                    <a:alpha val="43137"/>
                  </a:srgbClr>
                </a:outerShdw>
              </a:effectLst>
              <a:latin typeface="Arial Narrow" pitchFamily="34" charset="0"/>
            </a:endParaRPr>
          </a:p>
          <a:p>
            <a:pPr algn="ctr" fontAlgn="auto">
              <a:spcAft>
                <a:spcPts val="0"/>
              </a:spcAft>
              <a:defRPr/>
            </a:pPr>
            <a:r>
              <a:rPr lang="en-US" sz="2800" b="1" cap="none" dirty="0">
                <a:solidFill>
                  <a:prstClr val="black"/>
                </a:solidFill>
                <a:effectLst>
                  <a:outerShdw blurRad="38100" dist="38100" dir="2700000" algn="tl">
                    <a:srgbClr val="000000">
                      <a:alpha val="43137"/>
                    </a:srgbClr>
                  </a:outerShdw>
                </a:effectLst>
                <a:latin typeface="Arial" pitchFamily="34" charset="0"/>
                <a:cs typeface="Arial" pitchFamily="34" charset="0"/>
              </a:rPr>
              <a:t>DIRECTORATE OF CIVIL WORKS AND ESTATES</a:t>
            </a:r>
          </a:p>
        </p:txBody>
      </p:sp>
      <p:pic>
        <p:nvPicPr>
          <p:cNvPr id="5" name="Picture 6" descr="Image result for drdo logo">
            <a:extLst>
              <a:ext uri="{FF2B5EF4-FFF2-40B4-BE49-F238E27FC236}">
                <a16:creationId xmlns="" xmlns:a16="http://schemas.microsoft.com/office/drawing/2014/main" id="{42E75242-8EE5-4C4E-8E9C-38EB647FC24D}"/>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7112" t="11781" r="8842" b="6862"/>
          <a:stretch>
            <a:fillRect/>
          </a:stretch>
        </p:blipFill>
        <p:spPr bwMode="auto">
          <a:xfrm>
            <a:off x="3733975" y="338563"/>
            <a:ext cx="1990419" cy="1866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6129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9633" y="0"/>
            <a:ext cx="4634630" cy="601249"/>
          </a:xfrm>
          <a:solidFill>
            <a:schemeClr val="tx1"/>
          </a:solidFill>
        </p:spPr>
        <p:txBody>
          <a:bodyPr>
            <a:noAutofit/>
          </a:bodyPr>
          <a:lstStyle/>
          <a:p>
            <a:pPr algn="ctr"/>
            <a:r>
              <a:rPr lang="en-IN" sz="3200" b="1" u="sng" dirty="0" smtClean="0">
                <a:solidFill>
                  <a:srgbClr val="FFC000"/>
                </a:solidFill>
                <a:latin typeface="+mn-lt"/>
              </a:rPr>
              <a:t>INTRODUCTION</a:t>
            </a:r>
            <a:r>
              <a:rPr lang="en-IN" sz="3200" b="1" u="sng" dirty="0" smtClean="0">
                <a:latin typeface="+mn-lt"/>
              </a:rPr>
              <a:t>N</a:t>
            </a:r>
            <a:r>
              <a:rPr lang="en-IN" sz="4000" b="1" u="sng" dirty="0">
                <a:latin typeface="+mn-lt"/>
              </a:rPr>
              <a:t/>
            </a:r>
            <a:br>
              <a:rPr lang="en-IN" sz="4000" b="1" u="sng" dirty="0">
                <a:latin typeface="+mn-lt"/>
              </a:rPr>
            </a:br>
            <a:endParaRPr lang="en-IN" sz="4000" b="1" u="sng" dirty="0">
              <a:latin typeface="+mn-lt"/>
            </a:endParaRPr>
          </a:p>
        </p:txBody>
      </p:sp>
      <p:sp>
        <p:nvSpPr>
          <p:cNvPr id="3" name="Content Placeholder 2"/>
          <p:cNvSpPr>
            <a:spLocks noGrp="1"/>
          </p:cNvSpPr>
          <p:nvPr>
            <p:ph idx="1"/>
          </p:nvPr>
        </p:nvSpPr>
        <p:spPr>
          <a:xfrm>
            <a:off x="814652" y="1246790"/>
            <a:ext cx="7883642" cy="4929222"/>
          </a:xfrm>
        </p:spPr>
        <p:txBody>
          <a:bodyPr>
            <a:normAutofit lnSpcReduction="10000"/>
          </a:bodyPr>
          <a:lstStyle/>
          <a:p>
            <a:pPr algn="just">
              <a:buFont typeface="Wingdings" pitchFamily="2" charset="2"/>
              <a:buChar char="Ø"/>
            </a:pPr>
            <a:r>
              <a:rPr lang="en-IN" sz="2400" b="1" dirty="0">
                <a:solidFill>
                  <a:srgbClr val="0070C0"/>
                </a:solidFill>
                <a:cs typeface="Arial" pitchFamily="34" charset="0"/>
              </a:rPr>
              <a:t>As per Ministry of Finance Department of Expenditure  letter No. 10/1/2011-PPC dated 30 November 2011 e-tendering was made as </a:t>
            </a:r>
            <a:r>
              <a:rPr lang="en-IN" sz="2400" b="1" dirty="0" smtClean="0">
                <a:solidFill>
                  <a:srgbClr val="0070C0"/>
                </a:solidFill>
                <a:cs typeface="Arial" pitchFamily="34" charset="0"/>
              </a:rPr>
              <a:t>mandatory. </a:t>
            </a:r>
            <a:endParaRPr lang="en-IN" sz="2400" dirty="0">
              <a:solidFill>
                <a:srgbClr val="0070C0"/>
              </a:solidFill>
              <a:ea typeface="Cambria Math" pitchFamily="18" charset="0"/>
              <a:cs typeface="Arial" pitchFamily="34" charset="0"/>
            </a:endParaRPr>
          </a:p>
          <a:p>
            <a:pPr algn="just">
              <a:buFont typeface="Wingdings" pitchFamily="2" charset="2"/>
              <a:buChar char="Ø"/>
            </a:pPr>
            <a:r>
              <a:rPr lang="en-IN" sz="2400" b="1" dirty="0">
                <a:cs typeface="Arial" pitchFamily="34" charset="0"/>
              </a:rPr>
              <a:t>Accordingly, Directorate of Civil Works &amp; Estates (DCW&amp;E) DRDO switched over to Public  Procurement Portal  for carrying out e-Procurement.</a:t>
            </a:r>
          </a:p>
          <a:p>
            <a:pPr algn="just">
              <a:buFont typeface="Wingdings" pitchFamily="2" charset="2"/>
              <a:buChar char="Ø"/>
            </a:pPr>
            <a:r>
              <a:rPr lang="en-IN" sz="2400" b="1" dirty="0">
                <a:solidFill>
                  <a:srgbClr val="00B050"/>
                </a:solidFill>
                <a:cs typeface="Arial" pitchFamily="34" charset="0"/>
              </a:rPr>
              <a:t>Training of personnel of DCW&amp;E-DRDO was carried out by  NIC and NIFM before implementation of e-Procurement .</a:t>
            </a:r>
          </a:p>
          <a:p>
            <a:pPr algn="just">
              <a:buFont typeface="Wingdings" pitchFamily="2" charset="2"/>
              <a:buChar char="Ø"/>
            </a:pPr>
            <a:r>
              <a:rPr lang="en-IN" sz="2400" b="1" dirty="0">
                <a:solidFill>
                  <a:srgbClr val="FF0000"/>
                </a:solidFill>
                <a:cs typeface="Arial" pitchFamily="34" charset="0"/>
              </a:rPr>
              <a:t>e-Procurement started in DCW&amp;E-DRDO on 15 Dec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6224"/>
            <a:ext cx="8748464" cy="1280890"/>
          </a:xfrm>
        </p:spPr>
        <p:txBody>
          <a:bodyPr>
            <a:normAutofit/>
          </a:bodyPr>
          <a:lstStyle/>
          <a:p>
            <a:pPr algn="ctr"/>
            <a:r>
              <a:rPr lang="en-IN" sz="2400" b="1" u="sng" dirty="0"/>
              <a:t>Requirement of DCW&amp;E – DRDO </a:t>
            </a:r>
            <a:r>
              <a:rPr lang="en-IN" sz="2400" b="1" dirty="0"/>
              <a:t>: </a:t>
            </a:r>
            <a:r>
              <a:rPr lang="en-IN" sz="2000" b="1" u="sng" dirty="0"/>
              <a:t>Grouping/Enlistment of contractors in </a:t>
            </a:r>
            <a:r>
              <a:rPr lang="en-IN" sz="2000" b="1" u="sng" dirty="0" err="1"/>
              <a:t>Cpp</a:t>
            </a:r>
            <a:endParaRPr lang="en-IN" sz="20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6014768"/>
              </p:ext>
            </p:extLst>
          </p:nvPr>
        </p:nvGraphicFramePr>
        <p:xfrm>
          <a:off x="1403648" y="1268761"/>
          <a:ext cx="7291043" cy="3001718"/>
        </p:xfrm>
        <a:graphic>
          <a:graphicData uri="http://schemas.openxmlformats.org/drawingml/2006/table">
            <a:tbl>
              <a:tblPr firstRow="1" bandRow="1">
                <a:tableStyleId>{E8B1032C-EA38-4F05-BA0D-38AFFFC7BED3}</a:tableStyleId>
              </a:tblPr>
              <a:tblGrid>
                <a:gridCol w="681963">
                  <a:extLst>
                    <a:ext uri="{9D8B030D-6E8A-4147-A177-3AD203B41FA5}">
                      <a16:colId xmlns="" xmlns:a16="http://schemas.microsoft.com/office/drawing/2014/main" val="20000"/>
                    </a:ext>
                  </a:extLst>
                </a:gridCol>
                <a:gridCol w="2450663">
                  <a:extLst>
                    <a:ext uri="{9D8B030D-6E8A-4147-A177-3AD203B41FA5}">
                      <a16:colId xmlns="" xmlns:a16="http://schemas.microsoft.com/office/drawing/2014/main" val="20001"/>
                    </a:ext>
                  </a:extLst>
                </a:gridCol>
                <a:gridCol w="481779">
                  <a:extLst>
                    <a:ext uri="{9D8B030D-6E8A-4147-A177-3AD203B41FA5}">
                      <a16:colId xmlns="" xmlns:a16="http://schemas.microsoft.com/office/drawing/2014/main" val="20002"/>
                    </a:ext>
                  </a:extLst>
                </a:gridCol>
                <a:gridCol w="477375">
                  <a:extLst>
                    <a:ext uri="{9D8B030D-6E8A-4147-A177-3AD203B41FA5}">
                      <a16:colId xmlns="" xmlns:a16="http://schemas.microsoft.com/office/drawing/2014/main" val="20003"/>
                    </a:ext>
                  </a:extLst>
                </a:gridCol>
                <a:gridCol w="466293">
                  <a:extLst>
                    <a:ext uri="{9D8B030D-6E8A-4147-A177-3AD203B41FA5}">
                      <a16:colId xmlns="" xmlns:a16="http://schemas.microsoft.com/office/drawing/2014/main" val="20004"/>
                    </a:ext>
                  </a:extLst>
                </a:gridCol>
                <a:gridCol w="466293">
                  <a:extLst>
                    <a:ext uri="{9D8B030D-6E8A-4147-A177-3AD203B41FA5}">
                      <a16:colId xmlns="" xmlns:a16="http://schemas.microsoft.com/office/drawing/2014/main" val="20005"/>
                    </a:ext>
                  </a:extLst>
                </a:gridCol>
                <a:gridCol w="466293">
                  <a:extLst>
                    <a:ext uri="{9D8B030D-6E8A-4147-A177-3AD203B41FA5}">
                      <a16:colId xmlns="" xmlns:a16="http://schemas.microsoft.com/office/drawing/2014/main" val="20006"/>
                    </a:ext>
                  </a:extLst>
                </a:gridCol>
                <a:gridCol w="436457">
                  <a:extLst>
                    <a:ext uri="{9D8B030D-6E8A-4147-A177-3AD203B41FA5}">
                      <a16:colId xmlns="" xmlns:a16="http://schemas.microsoft.com/office/drawing/2014/main" val="20007"/>
                    </a:ext>
                  </a:extLst>
                </a:gridCol>
                <a:gridCol w="1363927">
                  <a:extLst>
                    <a:ext uri="{9D8B030D-6E8A-4147-A177-3AD203B41FA5}">
                      <a16:colId xmlns="" xmlns:a16="http://schemas.microsoft.com/office/drawing/2014/main" val="20008"/>
                    </a:ext>
                  </a:extLst>
                </a:gridCol>
              </a:tblGrid>
              <a:tr h="313874">
                <a:tc rowSpan="2">
                  <a:txBody>
                    <a:bodyPr/>
                    <a:lstStyle/>
                    <a:p>
                      <a:pPr algn="ctr">
                        <a:lnSpc>
                          <a:spcPct val="150000"/>
                        </a:lnSpc>
                      </a:pPr>
                      <a:r>
                        <a:rPr lang="en-IN" sz="1800" dirty="0" err="1">
                          <a:solidFill>
                            <a:srgbClr val="7030A0"/>
                          </a:solidFill>
                        </a:rPr>
                        <a:t>S.No</a:t>
                      </a:r>
                      <a:endParaRPr lang="en-IN" sz="1800" dirty="0">
                        <a:solidFill>
                          <a:srgbClr val="7030A0"/>
                        </a:solidFill>
                      </a:endParaRPr>
                    </a:p>
                  </a:txBody>
                  <a:tcPr/>
                </a:tc>
                <a:tc rowSpan="2">
                  <a:txBody>
                    <a:bodyPr/>
                    <a:lstStyle/>
                    <a:p>
                      <a:pPr algn="ctr">
                        <a:lnSpc>
                          <a:spcPct val="150000"/>
                        </a:lnSpc>
                      </a:pPr>
                      <a:r>
                        <a:rPr lang="en-IN" sz="1800" dirty="0">
                          <a:solidFill>
                            <a:srgbClr val="7030A0"/>
                          </a:solidFill>
                        </a:rPr>
                        <a:t>General Category</a:t>
                      </a:r>
                    </a:p>
                  </a:txBody>
                  <a:tcPr/>
                </a:tc>
                <a:tc gridSpan="6">
                  <a:txBody>
                    <a:bodyPr/>
                    <a:lstStyle/>
                    <a:p>
                      <a:pPr algn="ctr"/>
                      <a:r>
                        <a:rPr lang="en-IN" sz="1800" dirty="0">
                          <a:solidFill>
                            <a:srgbClr val="7030A0"/>
                          </a:solidFill>
                        </a:rPr>
                        <a:t>Class</a:t>
                      </a: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rowSpan="2">
                  <a:txBody>
                    <a:bodyPr/>
                    <a:lstStyle/>
                    <a:p>
                      <a:pPr algn="ctr">
                        <a:lnSpc>
                          <a:spcPct val="150000"/>
                        </a:lnSpc>
                      </a:pPr>
                      <a:r>
                        <a:rPr lang="en-IN" sz="1800" b="1" dirty="0">
                          <a:solidFill>
                            <a:srgbClr val="FF0000"/>
                          </a:solidFill>
                        </a:rPr>
                        <a:t>Total</a:t>
                      </a:r>
                    </a:p>
                  </a:txBody>
                  <a:tcPr/>
                </a:tc>
                <a:extLst>
                  <a:ext uri="{0D108BD9-81ED-4DB2-BD59-A6C34878D82A}">
                    <a16:rowId xmlns="" xmlns:a16="http://schemas.microsoft.com/office/drawing/2014/main" val="10000"/>
                  </a:ext>
                </a:extLst>
              </a:tr>
              <a:tr h="313874">
                <a:tc vMerge="1">
                  <a:txBody>
                    <a:bodyPr/>
                    <a:lstStyle/>
                    <a:p>
                      <a:endParaRPr lang="en-IN" sz="1800" dirty="0"/>
                    </a:p>
                  </a:txBody>
                  <a:tcPr/>
                </a:tc>
                <a:tc vMerge="1">
                  <a:txBody>
                    <a:bodyPr/>
                    <a:lstStyle/>
                    <a:p>
                      <a:endParaRPr lang="en-IN" sz="1800" dirty="0"/>
                    </a:p>
                  </a:txBody>
                  <a:tcPr/>
                </a:tc>
                <a:tc>
                  <a:txBody>
                    <a:bodyPr/>
                    <a:lstStyle/>
                    <a:p>
                      <a:pPr algn="ctr"/>
                      <a:r>
                        <a:rPr lang="en-IN" sz="1800" b="1" dirty="0">
                          <a:solidFill>
                            <a:srgbClr val="7030A0"/>
                          </a:solidFill>
                        </a:rPr>
                        <a:t>IV</a:t>
                      </a:r>
                    </a:p>
                  </a:txBody>
                  <a:tcPr/>
                </a:tc>
                <a:tc>
                  <a:txBody>
                    <a:bodyPr/>
                    <a:lstStyle/>
                    <a:p>
                      <a:pPr algn="ctr"/>
                      <a:r>
                        <a:rPr lang="en-IN" sz="1800" b="1" dirty="0">
                          <a:solidFill>
                            <a:srgbClr val="0070C0"/>
                          </a:solidFill>
                        </a:rPr>
                        <a:t>III</a:t>
                      </a:r>
                    </a:p>
                  </a:txBody>
                  <a:tcPr/>
                </a:tc>
                <a:tc>
                  <a:txBody>
                    <a:bodyPr/>
                    <a:lstStyle/>
                    <a:p>
                      <a:pPr algn="ctr"/>
                      <a:r>
                        <a:rPr lang="en-IN" sz="1800" b="1" dirty="0">
                          <a:solidFill>
                            <a:srgbClr val="00B050"/>
                          </a:solidFill>
                        </a:rPr>
                        <a:t>II</a:t>
                      </a:r>
                    </a:p>
                  </a:txBody>
                  <a:tcPr/>
                </a:tc>
                <a:tc>
                  <a:txBody>
                    <a:bodyPr/>
                    <a:lstStyle/>
                    <a:p>
                      <a:pPr algn="ctr"/>
                      <a:r>
                        <a:rPr lang="en-IN" sz="1800" b="1" dirty="0">
                          <a:solidFill>
                            <a:schemeClr val="accent2"/>
                          </a:solidFill>
                        </a:rPr>
                        <a:t>I</a:t>
                      </a:r>
                    </a:p>
                  </a:txBody>
                  <a:tcPr/>
                </a:tc>
                <a:tc>
                  <a:txBody>
                    <a:bodyPr/>
                    <a:lstStyle/>
                    <a:p>
                      <a:pPr algn="ctr"/>
                      <a:r>
                        <a:rPr lang="en-IN" sz="1800" b="1" dirty="0">
                          <a:solidFill>
                            <a:srgbClr val="00B0F0"/>
                          </a:solidFill>
                        </a:rPr>
                        <a:t>B</a:t>
                      </a:r>
                    </a:p>
                  </a:txBody>
                  <a:tcPr/>
                </a:tc>
                <a:tc>
                  <a:txBody>
                    <a:bodyPr/>
                    <a:lstStyle/>
                    <a:p>
                      <a:pPr algn="ctr"/>
                      <a:r>
                        <a:rPr lang="en-IN" sz="1800" b="1" dirty="0">
                          <a:solidFill>
                            <a:schemeClr val="tx1"/>
                          </a:solidFill>
                        </a:rPr>
                        <a:t>A</a:t>
                      </a:r>
                    </a:p>
                  </a:txBody>
                  <a:tcPr/>
                </a:tc>
                <a:tc vMerge="1">
                  <a:txBody>
                    <a:bodyPr/>
                    <a:lstStyle/>
                    <a:p>
                      <a:pPr algn="ctr"/>
                      <a:endParaRPr lang="en-IN" sz="1800" b="1" dirty="0">
                        <a:solidFill>
                          <a:srgbClr val="FF0000"/>
                        </a:solidFill>
                      </a:endParaRPr>
                    </a:p>
                  </a:txBody>
                  <a:tcPr/>
                </a:tc>
                <a:extLst>
                  <a:ext uri="{0D108BD9-81ED-4DB2-BD59-A6C34878D82A}">
                    <a16:rowId xmlns="" xmlns:a16="http://schemas.microsoft.com/office/drawing/2014/main" val="10001"/>
                  </a:ext>
                </a:extLst>
              </a:tr>
              <a:tr h="601592">
                <a:tc>
                  <a:txBody>
                    <a:bodyPr/>
                    <a:lstStyle/>
                    <a:p>
                      <a:r>
                        <a:rPr lang="en-IN" sz="1800" dirty="0"/>
                        <a:t>1</a:t>
                      </a:r>
                    </a:p>
                  </a:txBody>
                  <a:tcPr/>
                </a:tc>
                <a:tc>
                  <a:txBody>
                    <a:bodyPr/>
                    <a:lstStyle/>
                    <a:p>
                      <a:pPr algn="l"/>
                      <a:r>
                        <a:rPr lang="en-IN" sz="1800" b="1" dirty="0"/>
                        <a:t>Civil</a:t>
                      </a:r>
                    </a:p>
                  </a:txBody>
                  <a:tcPr/>
                </a:tc>
                <a:tc>
                  <a:txBody>
                    <a:bodyPr/>
                    <a:lstStyle/>
                    <a:p>
                      <a:pPr algn="ctr"/>
                      <a:r>
                        <a:rPr lang="en-IN" sz="2000" b="1" dirty="0">
                          <a:solidFill>
                            <a:srgbClr val="7030A0"/>
                          </a:solidFill>
                        </a:rPr>
                        <a:t>91</a:t>
                      </a:r>
                      <a:endParaRPr lang="en-IN" sz="2000" b="1" dirty="0">
                        <a:solidFill>
                          <a:srgbClr val="7030A0"/>
                        </a:solidFill>
                        <a:latin typeface="Cambria Math" pitchFamily="18" charset="0"/>
                        <a:ea typeface="Cambria Math" pitchFamily="18" charset="0"/>
                      </a:endParaRPr>
                    </a:p>
                  </a:txBody>
                  <a:tcPr/>
                </a:tc>
                <a:tc>
                  <a:txBody>
                    <a:bodyPr/>
                    <a:lstStyle/>
                    <a:p>
                      <a:pPr algn="ctr"/>
                      <a:r>
                        <a:rPr lang="en-IN" sz="2000" b="1" dirty="0">
                          <a:solidFill>
                            <a:srgbClr val="0070C0"/>
                          </a:solidFill>
                        </a:rPr>
                        <a:t>22</a:t>
                      </a:r>
                      <a:endParaRPr lang="en-IN" sz="2000" b="1" dirty="0">
                        <a:solidFill>
                          <a:srgbClr val="0070C0"/>
                        </a:solidFill>
                        <a:latin typeface="Cambria Math" pitchFamily="18" charset="0"/>
                        <a:ea typeface="Cambria Math" pitchFamily="18" charset="0"/>
                      </a:endParaRPr>
                    </a:p>
                  </a:txBody>
                  <a:tcPr/>
                </a:tc>
                <a:tc>
                  <a:txBody>
                    <a:bodyPr/>
                    <a:lstStyle/>
                    <a:p>
                      <a:pPr algn="ctr"/>
                      <a:r>
                        <a:rPr lang="en-IN" sz="2000" b="1" dirty="0">
                          <a:solidFill>
                            <a:srgbClr val="00B050"/>
                          </a:solidFill>
                        </a:rPr>
                        <a:t>25</a:t>
                      </a:r>
                      <a:endParaRPr lang="en-IN" sz="2000" b="1" dirty="0">
                        <a:solidFill>
                          <a:srgbClr val="00B050"/>
                        </a:solidFill>
                        <a:latin typeface="Cambria Math" pitchFamily="18" charset="0"/>
                        <a:ea typeface="Cambria Math" pitchFamily="18" charset="0"/>
                      </a:endParaRPr>
                    </a:p>
                  </a:txBody>
                  <a:tcPr/>
                </a:tc>
                <a:tc>
                  <a:txBody>
                    <a:bodyPr/>
                    <a:lstStyle/>
                    <a:p>
                      <a:pPr algn="ctr"/>
                      <a:r>
                        <a:rPr lang="en-IN" sz="2000" b="1" dirty="0">
                          <a:solidFill>
                            <a:schemeClr val="accent2"/>
                          </a:solidFill>
                        </a:rPr>
                        <a:t>28</a:t>
                      </a:r>
                      <a:endParaRPr lang="en-IN" sz="2000" b="1" dirty="0">
                        <a:solidFill>
                          <a:schemeClr val="accent2"/>
                        </a:solidFill>
                        <a:latin typeface="Cambria Math" pitchFamily="18" charset="0"/>
                        <a:ea typeface="Cambria Math" pitchFamily="18" charset="0"/>
                      </a:endParaRPr>
                    </a:p>
                  </a:txBody>
                  <a:tcPr/>
                </a:tc>
                <a:tc>
                  <a:txBody>
                    <a:bodyPr/>
                    <a:lstStyle/>
                    <a:p>
                      <a:pPr algn="ctr"/>
                      <a:r>
                        <a:rPr lang="en-IN" sz="2000" b="1" dirty="0">
                          <a:solidFill>
                            <a:srgbClr val="00B0F0"/>
                          </a:solidFill>
                        </a:rPr>
                        <a:t>23</a:t>
                      </a:r>
                      <a:endParaRPr lang="en-IN" sz="2000" b="1" dirty="0">
                        <a:solidFill>
                          <a:srgbClr val="00B0F0"/>
                        </a:solidFill>
                        <a:latin typeface="Cambria Math" pitchFamily="18" charset="0"/>
                        <a:ea typeface="Cambria Math"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a:solidFill>
                            <a:schemeClr val="tx1"/>
                          </a:solidFill>
                        </a:rPr>
                        <a:t>9</a:t>
                      </a:r>
                      <a:endParaRPr lang="en-IN" sz="1800" b="1" dirty="0">
                        <a:solidFill>
                          <a:schemeClr val="tx1"/>
                        </a:solidFill>
                        <a:latin typeface="Cambria Math" pitchFamily="18" charset="0"/>
                        <a:ea typeface="Cambria Math" pitchFamily="18" charset="0"/>
                      </a:endParaRPr>
                    </a:p>
                  </a:txBody>
                  <a:tcPr/>
                </a:tc>
                <a:tc>
                  <a:txBody>
                    <a:bodyPr/>
                    <a:lstStyle/>
                    <a:p>
                      <a:pPr algn="ctr"/>
                      <a:r>
                        <a:rPr lang="en-IN" sz="1800" b="1" dirty="0">
                          <a:solidFill>
                            <a:srgbClr val="FF0000"/>
                          </a:solidFill>
                        </a:rPr>
                        <a:t>198</a:t>
                      </a:r>
                    </a:p>
                  </a:txBody>
                  <a:tcPr/>
                </a:tc>
                <a:extLst>
                  <a:ext uri="{0D108BD9-81ED-4DB2-BD59-A6C34878D82A}">
                    <a16:rowId xmlns="" xmlns:a16="http://schemas.microsoft.com/office/drawing/2014/main" val="10002"/>
                  </a:ext>
                </a:extLst>
              </a:tr>
              <a:tr h="313874">
                <a:tc>
                  <a:txBody>
                    <a:bodyPr/>
                    <a:lstStyle/>
                    <a:p>
                      <a:r>
                        <a:rPr lang="en-IN" sz="1800" dirty="0"/>
                        <a:t>2</a:t>
                      </a:r>
                    </a:p>
                  </a:txBody>
                  <a:tcPr/>
                </a:tc>
                <a:tc>
                  <a:txBody>
                    <a:bodyPr/>
                    <a:lstStyle/>
                    <a:p>
                      <a:pPr algn="l"/>
                      <a:r>
                        <a:rPr lang="en-IN" sz="1800" b="1" dirty="0"/>
                        <a:t>Electrical</a:t>
                      </a:r>
                    </a:p>
                  </a:txBody>
                  <a:tcPr/>
                </a:tc>
                <a:tc>
                  <a:txBody>
                    <a:bodyPr/>
                    <a:lstStyle/>
                    <a:p>
                      <a:pPr algn="ctr"/>
                      <a:r>
                        <a:rPr lang="en-IN" sz="1800" b="1" dirty="0">
                          <a:solidFill>
                            <a:srgbClr val="7030A0"/>
                          </a:solidFill>
                        </a:rPr>
                        <a:t>15</a:t>
                      </a:r>
                    </a:p>
                  </a:txBody>
                  <a:tcPr/>
                </a:tc>
                <a:tc>
                  <a:txBody>
                    <a:bodyPr/>
                    <a:lstStyle/>
                    <a:p>
                      <a:pPr algn="ctr"/>
                      <a:r>
                        <a:rPr lang="en-IN" sz="1800" b="1" dirty="0">
                          <a:solidFill>
                            <a:srgbClr val="0070C0"/>
                          </a:solidFill>
                        </a:rPr>
                        <a:t>11</a:t>
                      </a:r>
                    </a:p>
                  </a:txBody>
                  <a:tcPr/>
                </a:tc>
                <a:tc>
                  <a:txBody>
                    <a:bodyPr/>
                    <a:lstStyle/>
                    <a:p>
                      <a:pPr algn="ctr"/>
                      <a:r>
                        <a:rPr lang="en-IN" sz="1800" b="1" dirty="0">
                          <a:solidFill>
                            <a:srgbClr val="00B050"/>
                          </a:solidFill>
                        </a:rPr>
                        <a:t>14</a:t>
                      </a:r>
                    </a:p>
                  </a:txBody>
                  <a:tcPr/>
                </a:tc>
                <a:tc>
                  <a:txBody>
                    <a:bodyPr/>
                    <a:lstStyle/>
                    <a:p>
                      <a:pPr algn="ctr"/>
                      <a:r>
                        <a:rPr lang="en-IN" sz="1800" b="1" dirty="0">
                          <a:solidFill>
                            <a:schemeClr val="accent2"/>
                          </a:solidFill>
                        </a:rPr>
                        <a:t>21</a:t>
                      </a:r>
                    </a:p>
                  </a:txBody>
                  <a:tcPr/>
                </a:tc>
                <a:tc>
                  <a:txBody>
                    <a:bodyPr/>
                    <a:lstStyle/>
                    <a:p>
                      <a:pPr algn="ctr"/>
                      <a:r>
                        <a:rPr lang="en-IN" sz="1800" b="1" dirty="0">
                          <a:solidFill>
                            <a:srgbClr val="00B0F0"/>
                          </a:solidFill>
                        </a:rPr>
                        <a:t>11</a:t>
                      </a:r>
                    </a:p>
                  </a:txBody>
                  <a:tcPr/>
                </a:tc>
                <a:tc>
                  <a:txBody>
                    <a:bodyPr/>
                    <a:lstStyle/>
                    <a:p>
                      <a:pPr algn="ctr"/>
                      <a:r>
                        <a:rPr lang="en-IN" sz="1800" b="1" dirty="0">
                          <a:solidFill>
                            <a:schemeClr val="tx1"/>
                          </a:solidFill>
                        </a:rPr>
                        <a:t>2</a:t>
                      </a:r>
                    </a:p>
                  </a:txBody>
                  <a:tcPr/>
                </a:tc>
                <a:tc>
                  <a:txBody>
                    <a:bodyPr/>
                    <a:lstStyle/>
                    <a:p>
                      <a:pPr algn="ctr"/>
                      <a:r>
                        <a:rPr lang="en-IN" sz="1800" b="1" dirty="0">
                          <a:solidFill>
                            <a:srgbClr val="FF0000"/>
                          </a:solidFill>
                        </a:rPr>
                        <a:t>74</a:t>
                      </a:r>
                    </a:p>
                  </a:txBody>
                  <a:tcPr/>
                </a:tc>
                <a:extLst>
                  <a:ext uri="{0D108BD9-81ED-4DB2-BD59-A6C34878D82A}">
                    <a16:rowId xmlns="" xmlns:a16="http://schemas.microsoft.com/office/drawing/2014/main" val="10003"/>
                  </a:ext>
                </a:extLst>
              </a:tr>
              <a:tr h="313874">
                <a:tc>
                  <a:txBody>
                    <a:bodyPr/>
                    <a:lstStyle/>
                    <a:p>
                      <a:r>
                        <a:rPr lang="en-IN" sz="1800" dirty="0"/>
                        <a:t>3</a:t>
                      </a:r>
                    </a:p>
                  </a:txBody>
                  <a:tcPr/>
                </a:tc>
                <a:tc>
                  <a:txBody>
                    <a:bodyPr/>
                    <a:lstStyle/>
                    <a:p>
                      <a:pPr algn="l"/>
                      <a:r>
                        <a:rPr lang="en-IN" sz="1800" b="1" dirty="0"/>
                        <a:t>HVAC</a:t>
                      </a:r>
                    </a:p>
                  </a:txBody>
                  <a:tcPr/>
                </a:tc>
                <a:tc>
                  <a:txBody>
                    <a:bodyPr/>
                    <a:lstStyle/>
                    <a:p>
                      <a:pPr algn="ctr"/>
                      <a:r>
                        <a:rPr lang="en-IN" sz="1800" b="1" dirty="0">
                          <a:solidFill>
                            <a:srgbClr val="7030A0"/>
                          </a:solidFill>
                        </a:rPr>
                        <a:t>6</a:t>
                      </a:r>
                    </a:p>
                  </a:txBody>
                  <a:tcPr/>
                </a:tc>
                <a:tc>
                  <a:txBody>
                    <a:bodyPr/>
                    <a:lstStyle/>
                    <a:p>
                      <a:pPr algn="ctr"/>
                      <a:r>
                        <a:rPr lang="en-IN" sz="1800" b="1" dirty="0">
                          <a:solidFill>
                            <a:srgbClr val="0070C0"/>
                          </a:solidFill>
                        </a:rPr>
                        <a:t>6</a:t>
                      </a:r>
                    </a:p>
                  </a:txBody>
                  <a:tcPr/>
                </a:tc>
                <a:tc>
                  <a:txBody>
                    <a:bodyPr/>
                    <a:lstStyle/>
                    <a:p>
                      <a:pPr algn="ctr"/>
                      <a:r>
                        <a:rPr lang="en-IN" sz="1800" b="1" dirty="0">
                          <a:solidFill>
                            <a:srgbClr val="00B050"/>
                          </a:solidFill>
                        </a:rPr>
                        <a:t>9</a:t>
                      </a:r>
                    </a:p>
                  </a:txBody>
                  <a:tcPr/>
                </a:tc>
                <a:tc>
                  <a:txBody>
                    <a:bodyPr/>
                    <a:lstStyle/>
                    <a:p>
                      <a:pPr algn="ctr"/>
                      <a:r>
                        <a:rPr lang="en-IN" sz="1800" b="1" dirty="0">
                          <a:solidFill>
                            <a:schemeClr val="accent2"/>
                          </a:solidFill>
                        </a:rPr>
                        <a:t>7</a:t>
                      </a:r>
                    </a:p>
                  </a:txBody>
                  <a:tcPr/>
                </a:tc>
                <a:tc>
                  <a:txBody>
                    <a:bodyPr/>
                    <a:lstStyle/>
                    <a:p>
                      <a:pPr algn="ctr"/>
                      <a:r>
                        <a:rPr lang="en-IN" sz="1800" b="1" dirty="0">
                          <a:solidFill>
                            <a:srgbClr val="00B0F0"/>
                          </a:solidFill>
                        </a:rPr>
                        <a:t>3</a:t>
                      </a:r>
                    </a:p>
                  </a:txBody>
                  <a:tcPr/>
                </a:tc>
                <a:tc>
                  <a:txBody>
                    <a:bodyPr/>
                    <a:lstStyle/>
                    <a:p>
                      <a:pPr algn="ctr"/>
                      <a:r>
                        <a:rPr lang="en-IN" sz="1800" b="1" dirty="0">
                          <a:solidFill>
                            <a:schemeClr val="tx1"/>
                          </a:solidFill>
                        </a:rPr>
                        <a:t>3</a:t>
                      </a:r>
                    </a:p>
                  </a:txBody>
                  <a:tcPr/>
                </a:tc>
                <a:tc>
                  <a:txBody>
                    <a:bodyPr/>
                    <a:lstStyle/>
                    <a:p>
                      <a:pPr algn="ctr"/>
                      <a:r>
                        <a:rPr lang="en-IN" sz="1800" b="1" dirty="0">
                          <a:solidFill>
                            <a:srgbClr val="FF0000"/>
                          </a:solidFill>
                        </a:rPr>
                        <a:t>34</a:t>
                      </a:r>
                    </a:p>
                  </a:txBody>
                  <a:tcPr/>
                </a:tc>
                <a:extLst>
                  <a:ext uri="{0D108BD9-81ED-4DB2-BD59-A6C34878D82A}">
                    <a16:rowId xmlns="" xmlns:a16="http://schemas.microsoft.com/office/drawing/2014/main" val="10004"/>
                  </a:ext>
                </a:extLst>
              </a:tr>
              <a:tr h="313874">
                <a:tc>
                  <a:txBody>
                    <a:bodyPr/>
                    <a:lstStyle/>
                    <a:p>
                      <a:r>
                        <a:rPr lang="en-IN" sz="1800" dirty="0"/>
                        <a:t>4</a:t>
                      </a:r>
                    </a:p>
                  </a:txBody>
                  <a:tcPr/>
                </a:tc>
                <a:tc>
                  <a:txBody>
                    <a:bodyPr/>
                    <a:lstStyle/>
                    <a:p>
                      <a:pPr algn="l"/>
                      <a:r>
                        <a:rPr lang="en-IN" sz="1800" b="1" dirty="0"/>
                        <a:t>Furniture </a:t>
                      </a:r>
                    </a:p>
                  </a:txBody>
                  <a:tcPr/>
                </a:tc>
                <a:tc>
                  <a:txBody>
                    <a:bodyPr/>
                    <a:lstStyle/>
                    <a:p>
                      <a:pPr algn="ctr"/>
                      <a:r>
                        <a:rPr lang="en-IN" sz="1800" b="1" dirty="0">
                          <a:solidFill>
                            <a:srgbClr val="7030A0"/>
                          </a:solidFill>
                        </a:rPr>
                        <a:t>-</a:t>
                      </a:r>
                    </a:p>
                  </a:txBody>
                  <a:tcPr/>
                </a:tc>
                <a:tc>
                  <a:txBody>
                    <a:bodyPr/>
                    <a:lstStyle/>
                    <a:p>
                      <a:pPr algn="ctr"/>
                      <a:r>
                        <a:rPr lang="en-IN" sz="1800" b="1" dirty="0">
                          <a:solidFill>
                            <a:srgbClr val="0070C0"/>
                          </a:solidFill>
                        </a:rPr>
                        <a:t>14</a:t>
                      </a:r>
                    </a:p>
                  </a:txBody>
                  <a:tcPr/>
                </a:tc>
                <a:tc>
                  <a:txBody>
                    <a:bodyPr/>
                    <a:lstStyle/>
                    <a:p>
                      <a:pPr algn="ctr"/>
                      <a:r>
                        <a:rPr lang="en-IN" sz="1800" b="1" dirty="0">
                          <a:solidFill>
                            <a:srgbClr val="00B050"/>
                          </a:solidFill>
                        </a:rPr>
                        <a:t>10</a:t>
                      </a:r>
                    </a:p>
                  </a:txBody>
                  <a:tcPr/>
                </a:tc>
                <a:tc>
                  <a:txBody>
                    <a:bodyPr/>
                    <a:lstStyle/>
                    <a:p>
                      <a:pPr algn="ctr"/>
                      <a:r>
                        <a:rPr lang="en-IN" sz="1800" b="1" dirty="0">
                          <a:solidFill>
                            <a:schemeClr val="accent2"/>
                          </a:solidFill>
                        </a:rPr>
                        <a:t>10</a:t>
                      </a:r>
                    </a:p>
                  </a:txBody>
                  <a:tcPr/>
                </a:tc>
                <a:tc>
                  <a:txBody>
                    <a:bodyPr/>
                    <a:lstStyle/>
                    <a:p>
                      <a:pPr algn="ctr"/>
                      <a:r>
                        <a:rPr lang="en-IN" sz="1800" b="1" dirty="0">
                          <a:solidFill>
                            <a:srgbClr val="00B0F0"/>
                          </a:solidFill>
                        </a:rPr>
                        <a:t>-</a:t>
                      </a:r>
                    </a:p>
                  </a:txBody>
                  <a:tcPr/>
                </a:tc>
                <a:tc>
                  <a:txBody>
                    <a:bodyPr/>
                    <a:lstStyle/>
                    <a:p>
                      <a:pPr algn="ctr"/>
                      <a:r>
                        <a:rPr lang="en-IN" sz="1800" b="1" dirty="0">
                          <a:solidFill>
                            <a:schemeClr val="tx1"/>
                          </a:solidFill>
                        </a:rPr>
                        <a:t>-</a:t>
                      </a:r>
                    </a:p>
                  </a:txBody>
                  <a:tcPr/>
                </a:tc>
                <a:tc>
                  <a:txBody>
                    <a:bodyPr/>
                    <a:lstStyle/>
                    <a:p>
                      <a:pPr algn="ctr"/>
                      <a:r>
                        <a:rPr lang="en-IN" sz="1800" b="1" dirty="0">
                          <a:solidFill>
                            <a:srgbClr val="FF0000"/>
                          </a:solidFill>
                        </a:rPr>
                        <a:t>34</a:t>
                      </a:r>
                    </a:p>
                  </a:txBody>
                  <a:tcPr/>
                </a:tc>
                <a:extLst>
                  <a:ext uri="{0D108BD9-81ED-4DB2-BD59-A6C34878D82A}">
                    <a16:rowId xmlns="" xmlns:a16="http://schemas.microsoft.com/office/drawing/2014/main" val="10005"/>
                  </a:ext>
                </a:extLst>
              </a:tr>
              <a:tr h="471878">
                <a:tc gridSpan="8">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dirty="0">
                          <a:solidFill>
                            <a:schemeClr val="tx1"/>
                          </a:solidFill>
                          <a:effectLst/>
                        </a:rPr>
                        <a:t>Total</a:t>
                      </a:r>
                      <a:endParaRPr lang="en-IN" sz="1800"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b="1" dirty="0"/>
                    </a:p>
                  </a:txBody>
                  <a:tcPr/>
                </a:tc>
                <a:tc hMerge="1">
                  <a:txBody>
                    <a:bodyPr/>
                    <a:lstStyle/>
                    <a:p>
                      <a:endParaRPr lang="en-IN" b="1" dirty="0"/>
                    </a:p>
                  </a:txBody>
                  <a:tcPr/>
                </a:tc>
                <a:tc>
                  <a:txBody>
                    <a:bodyPr/>
                    <a:lstStyle/>
                    <a:p>
                      <a:pPr algn="ctr"/>
                      <a:r>
                        <a:rPr lang="en-IN" sz="1800" b="1" dirty="0">
                          <a:solidFill>
                            <a:srgbClr val="FF0000"/>
                          </a:solidFill>
                        </a:rPr>
                        <a:t>340</a:t>
                      </a:r>
                    </a:p>
                  </a:txBody>
                  <a:tcPr/>
                </a:tc>
                <a:extLst>
                  <a:ext uri="{0D108BD9-81ED-4DB2-BD59-A6C34878D82A}">
                    <a16:rowId xmlns="" xmlns:a16="http://schemas.microsoft.com/office/drawing/2014/main" val="1000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62137502"/>
              </p:ext>
            </p:extLst>
          </p:nvPr>
        </p:nvGraphicFramePr>
        <p:xfrm>
          <a:off x="1403648" y="4363328"/>
          <a:ext cx="7291044" cy="2453640"/>
        </p:xfrm>
        <a:graphic>
          <a:graphicData uri="http://schemas.openxmlformats.org/drawingml/2006/table">
            <a:tbl>
              <a:tblPr firstRow="1" bandRow="1">
                <a:tableStyleId>{E8B1032C-EA38-4F05-BA0D-38AFFFC7BED3}</a:tableStyleId>
              </a:tblPr>
              <a:tblGrid>
                <a:gridCol w="3645522">
                  <a:extLst>
                    <a:ext uri="{9D8B030D-6E8A-4147-A177-3AD203B41FA5}">
                      <a16:colId xmlns="" xmlns:a16="http://schemas.microsoft.com/office/drawing/2014/main" val="20000"/>
                    </a:ext>
                  </a:extLst>
                </a:gridCol>
                <a:gridCol w="3645522">
                  <a:extLst>
                    <a:ext uri="{9D8B030D-6E8A-4147-A177-3AD203B41FA5}">
                      <a16:colId xmlns="" xmlns:a16="http://schemas.microsoft.com/office/drawing/2014/main" val="20001"/>
                    </a:ext>
                  </a:extLst>
                </a:gridCol>
              </a:tblGrid>
              <a:tr h="302679">
                <a:tc>
                  <a:txBody>
                    <a:bodyPr/>
                    <a:lstStyle/>
                    <a:p>
                      <a:r>
                        <a:rPr lang="en-IN" sz="1700" b="1" dirty="0">
                          <a:solidFill>
                            <a:srgbClr val="FF0000"/>
                          </a:solidFill>
                          <a:latin typeface="Cambria Math" pitchFamily="18" charset="0"/>
                          <a:ea typeface="Cambria Math" pitchFamily="18" charset="0"/>
                        </a:rPr>
                        <a:t>CLASS</a:t>
                      </a:r>
                    </a:p>
                  </a:txBody>
                  <a:tcPr/>
                </a:tc>
                <a:tc>
                  <a:txBody>
                    <a:bodyPr/>
                    <a:lstStyle/>
                    <a:p>
                      <a:pPr algn="ctr"/>
                      <a:r>
                        <a:rPr lang="en-IN" sz="1700" b="1" dirty="0">
                          <a:solidFill>
                            <a:srgbClr val="FF0000"/>
                          </a:solidFill>
                        </a:rPr>
                        <a:t>LIMIT (In Lakhs Rs)</a:t>
                      </a:r>
                      <a:endParaRPr lang="en-IN" sz="1700" b="1" dirty="0">
                        <a:solidFill>
                          <a:srgbClr val="FF0000"/>
                        </a:solidFill>
                        <a:latin typeface="Cambria Math" pitchFamily="18" charset="0"/>
                        <a:ea typeface="Cambria Math" pitchFamily="18" charset="0"/>
                      </a:endParaRPr>
                    </a:p>
                  </a:txBody>
                  <a:tcPr/>
                </a:tc>
                <a:extLst>
                  <a:ext uri="{0D108BD9-81ED-4DB2-BD59-A6C34878D82A}">
                    <a16:rowId xmlns="" xmlns:a16="http://schemas.microsoft.com/office/drawing/2014/main" val="10000"/>
                  </a:ext>
                </a:extLst>
              </a:tr>
              <a:tr h="302679">
                <a:tc>
                  <a:txBody>
                    <a:bodyPr/>
                    <a:lstStyle/>
                    <a:p>
                      <a:r>
                        <a:rPr lang="en-IN" sz="1700" b="1" dirty="0"/>
                        <a:t>Class</a:t>
                      </a:r>
                      <a:r>
                        <a:rPr lang="en-IN" sz="1700" b="1" baseline="0" dirty="0"/>
                        <a:t> -IV</a:t>
                      </a:r>
                      <a:endParaRPr lang="en-IN" sz="1700" b="1" dirty="0">
                        <a:latin typeface="Cambria Math" pitchFamily="18" charset="0"/>
                        <a:ea typeface="Cambria Math" pitchFamily="18" charset="0"/>
                      </a:endParaRPr>
                    </a:p>
                  </a:txBody>
                  <a:tcPr/>
                </a:tc>
                <a:tc>
                  <a:txBody>
                    <a:bodyPr/>
                    <a:lstStyle/>
                    <a:p>
                      <a:pPr algn="ctr"/>
                      <a:r>
                        <a:rPr lang="en-IN" sz="1700" b="1" dirty="0" err="1"/>
                        <a:t>Up</a:t>
                      </a:r>
                      <a:r>
                        <a:rPr lang="en-IN" sz="1700" b="1" baseline="0" dirty="0" err="1"/>
                        <a:t>to</a:t>
                      </a:r>
                      <a:r>
                        <a:rPr lang="en-IN" sz="1700" b="1" baseline="0" dirty="0"/>
                        <a:t> 2500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387909441"/>
                  </a:ext>
                </a:extLst>
              </a:tr>
              <a:tr h="302679">
                <a:tc>
                  <a:txBody>
                    <a:bodyPr/>
                    <a:lstStyle/>
                    <a:p>
                      <a:r>
                        <a:rPr lang="en-IN" sz="1700" b="1" dirty="0"/>
                        <a:t>Class</a:t>
                      </a:r>
                      <a:r>
                        <a:rPr lang="en-IN" sz="1700" b="1" baseline="0" dirty="0"/>
                        <a:t> –III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1000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1"/>
                  </a:ext>
                </a:extLst>
              </a:tr>
              <a:tr h="302679">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500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2"/>
                  </a:ext>
                </a:extLst>
              </a:tr>
              <a:tr h="302679">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120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3"/>
                  </a:ext>
                </a:extLst>
              </a:tr>
              <a:tr h="302679">
                <a:tc>
                  <a:txBody>
                    <a:bodyPr/>
                    <a:lstStyle/>
                    <a:p>
                      <a:r>
                        <a:rPr lang="en-IN" sz="1700" b="1" dirty="0"/>
                        <a:t>Class</a:t>
                      </a:r>
                      <a:r>
                        <a:rPr lang="en-IN" sz="1700" b="1" baseline="0" dirty="0"/>
                        <a:t> -B</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50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4"/>
                  </a:ext>
                </a:extLst>
              </a:tr>
              <a:tr h="302679">
                <a:tc>
                  <a:txBody>
                    <a:bodyPr/>
                    <a:lstStyle/>
                    <a:p>
                      <a:r>
                        <a:rPr lang="en-IN" sz="1700" b="1" dirty="0"/>
                        <a:t>Class</a:t>
                      </a:r>
                      <a:r>
                        <a:rPr lang="en-IN" sz="1700" b="1" baseline="0" dirty="0"/>
                        <a:t> -A</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15</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5"/>
                  </a:ext>
                </a:extLst>
              </a:tr>
            </a:tbl>
          </a:graphicData>
        </a:graphic>
      </p:graphicFrame>
      <p:sp>
        <p:nvSpPr>
          <p:cNvPr id="3" name="TextBox 2">
            <a:extLst>
              <a:ext uri="{FF2B5EF4-FFF2-40B4-BE49-F238E27FC236}">
                <a16:creationId xmlns="" xmlns:a16="http://schemas.microsoft.com/office/drawing/2014/main" id="{D43C5B0F-18B4-4648-90B6-B833161244A0}"/>
              </a:ext>
            </a:extLst>
          </p:cNvPr>
          <p:cNvSpPr txBox="1"/>
          <p:nvPr/>
        </p:nvSpPr>
        <p:spPr>
          <a:xfrm>
            <a:off x="1619671" y="615065"/>
            <a:ext cx="7416824" cy="769441"/>
          </a:xfrm>
          <a:prstGeom prst="rect">
            <a:avLst/>
          </a:prstGeom>
          <a:noFill/>
        </p:spPr>
        <p:txBody>
          <a:bodyPr wrap="square" rtlCol="0">
            <a:spAutoFit/>
          </a:bodyPr>
          <a:lstStyle/>
          <a:p>
            <a:pPr marL="285750" indent="-285750"/>
            <a:endParaRPr lang="en-IN" sz="2200" b="1" dirty="0"/>
          </a:p>
          <a:p>
            <a:pPr marL="285750" indent="-285750"/>
            <a:endParaRPr lang="en-IN" sz="2200" b="1" dirty="0"/>
          </a:p>
        </p:txBody>
      </p:sp>
    </p:spTree>
    <p:extLst>
      <p:ext uri="{BB962C8B-B14F-4D97-AF65-F5344CB8AC3E}">
        <p14:creationId xmlns:p14="http://schemas.microsoft.com/office/powerpoint/2010/main" val="3697376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8206933"/>
              </p:ext>
            </p:extLst>
          </p:nvPr>
        </p:nvGraphicFramePr>
        <p:xfrm>
          <a:off x="1475656" y="203573"/>
          <a:ext cx="7200800" cy="5036661"/>
        </p:xfrm>
        <a:graphic>
          <a:graphicData uri="http://schemas.openxmlformats.org/drawingml/2006/table">
            <a:tbl>
              <a:tblPr firstRow="1" bandRow="1">
                <a:tableStyleId>{5C22544A-7EE6-4342-B048-85BDC9FD1C3A}</a:tableStyleId>
              </a:tblPr>
              <a:tblGrid>
                <a:gridCol w="792088">
                  <a:extLst>
                    <a:ext uri="{9D8B030D-6E8A-4147-A177-3AD203B41FA5}">
                      <a16:colId xmlns="" xmlns:a16="http://schemas.microsoft.com/office/drawing/2014/main" val="20000"/>
                    </a:ext>
                  </a:extLst>
                </a:gridCol>
                <a:gridCol w="3315587">
                  <a:extLst>
                    <a:ext uri="{9D8B030D-6E8A-4147-A177-3AD203B41FA5}">
                      <a16:colId xmlns="" xmlns:a16="http://schemas.microsoft.com/office/drawing/2014/main" val="20001"/>
                    </a:ext>
                  </a:extLst>
                </a:gridCol>
                <a:gridCol w="788869">
                  <a:extLst>
                    <a:ext uri="{9D8B030D-6E8A-4147-A177-3AD203B41FA5}">
                      <a16:colId xmlns="" xmlns:a16="http://schemas.microsoft.com/office/drawing/2014/main" val="20002"/>
                    </a:ext>
                  </a:extLst>
                </a:gridCol>
                <a:gridCol w="720080">
                  <a:extLst>
                    <a:ext uri="{9D8B030D-6E8A-4147-A177-3AD203B41FA5}">
                      <a16:colId xmlns="" xmlns:a16="http://schemas.microsoft.com/office/drawing/2014/main" val="20003"/>
                    </a:ext>
                  </a:extLst>
                </a:gridCol>
                <a:gridCol w="864096">
                  <a:extLst>
                    <a:ext uri="{9D8B030D-6E8A-4147-A177-3AD203B41FA5}">
                      <a16:colId xmlns="" xmlns:a16="http://schemas.microsoft.com/office/drawing/2014/main" val="20004"/>
                    </a:ext>
                  </a:extLst>
                </a:gridCol>
                <a:gridCol w="720080">
                  <a:extLst>
                    <a:ext uri="{9D8B030D-6E8A-4147-A177-3AD203B41FA5}">
                      <a16:colId xmlns="" xmlns:a16="http://schemas.microsoft.com/office/drawing/2014/main" val="20005"/>
                    </a:ext>
                  </a:extLst>
                </a:gridCol>
              </a:tblGrid>
              <a:tr h="335856">
                <a:tc rowSpan="2">
                  <a:txBody>
                    <a:bodyPr/>
                    <a:lstStyle/>
                    <a:p>
                      <a:pPr algn="ctr"/>
                      <a:r>
                        <a:rPr lang="en-IN" sz="1600" dirty="0" err="1">
                          <a:solidFill>
                            <a:srgbClr val="7030A0"/>
                          </a:solidFill>
                          <a:effectLst/>
                        </a:rPr>
                        <a:t>S.No</a:t>
                      </a:r>
                      <a:endParaRPr lang="en-IN" sz="1600" dirty="0">
                        <a:solidFill>
                          <a:srgbClr val="7030A0"/>
                        </a:solidFill>
                        <a:effectLst/>
                      </a:endParaRPr>
                    </a:p>
                  </a:txBody>
                  <a:tcPr>
                    <a:solidFill>
                      <a:schemeClr val="accent6">
                        <a:lumMod val="40000"/>
                        <a:lumOff val="60000"/>
                      </a:schemeClr>
                    </a:solidFill>
                  </a:tcPr>
                </a:tc>
                <a:tc rowSpan="2">
                  <a:txBody>
                    <a:bodyPr/>
                    <a:lstStyle/>
                    <a:p>
                      <a:pPr algn="ctr"/>
                      <a:r>
                        <a:rPr lang="en-IN" sz="1600" b="1" dirty="0">
                          <a:solidFill>
                            <a:srgbClr val="7030A0"/>
                          </a:solidFill>
                          <a:effectLst/>
                        </a:rPr>
                        <a:t>Maintenance </a:t>
                      </a:r>
                      <a:r>
                        <a:rPr lang="en-IN" sz="1600" dirty="0">
                          <a:solidFill>
                            <a:srgbClr val="7030A0"/>
                          </a:solidFill>
                          <a:effectLst/>
                        </a:rPr>
                        <a:t>Category</a:t>
                      </a:r>
                    </a:p>
                  </a:txBody>
                  <a:tcPr>
                    <a:solidFill>
                      <a:schemeClr val="accent6">
                        <a:lumMod val="20000"/>
                        <a:lumOff val="80000"/>
                      </a:schemeClr>
                    </a:solidFill>
                  </a:tcPr>
                </a:tc>
                <a:tc gridSpan="3">
                  <a:txBody>
                    <a:bodyPr/>
                    <a:lstStyle/>
                    <a:p>
                      <a:pPr algn="ctr"/>
                      <a:r>
                        <a:rPr lang="en-IN" sz="1800" dirty="0">
                          <a:solidFill>
                            <a:srgbClr val="7030A0"/>
                          </a:solidFill>
                          <a:effectLst/>
                        </a:rPr>
                        <a:t>Class</a:t>
                      </a:r>
                    </a:p>
                  </a:txBody>
                  <a:tcPr>
                    <a:solidFill>
                      <a:schemeClr val="accent6">
                        <a:lumMod val="20000"/>
                        <a:lumOff val="80000"/>
                      </a:schemeClr>
                    </a:solidFill>
                  </a:tcPr>
                </a:tc>
                <a:tc hMerge="1">
                  <a:txBody>
                    <a:bodyPr/>
                    <a:lstStyle/>
                    <a:p>
                      <a:endParaRPr lang="en-IN" dirty="0"/>
                    </a:p>
                  </a:txBody>
                  <a:tcPr/>
                </a:tc>
                <a:tc hMerge="1">
                  <a:txBody>
                    <a:bodyPr/>
                    <a:lstStyle/>
                    <a:p>
                      <a:endParaRPr lang="en-IN" dirty="0"/>
                    </a:p>
                  </a:txBody>
                  <a:tcPr/>
                </a:tc>
                <a:tc rowSpan="2">
                  <a:txBody>
                    <a:bodyPr/>
                    <a:lstStyle/>
                    <a:p>
                      <a:pPr algn="ctr"/>
                      <a:r>
                        <a:rPr lang="en-IN" sz="1600" b="1" dirty="0">
                          <a:solidFill>
                            <a:srgbClr val="FF0000"/>
                          </a:solidFill>
                          <a:effectLst/>
                        </a:rPr>
                        <a:t>Total</a:t>
                      </a:r>
                    </a:p>
                  </a:txBody>
                  <a:tcPr>
                    <a:solidFill>
                      <a:schemeClr val="accent6">
                        <a:lumMod val="20000"/>
                        <a:lumOff val="80000"/>
                      </a:schemeClr>
                    </a:solidFill>
                  </a:tcPr>
                </a:tc>
                <a:extLst>
                  <a:ext uri="{0D108BD9-81ED-4DB2-BD59-A6C34878D82A}">
                    <a16:rowId xmlns="" xmlns:a16="http://schemas.microsoft.com/office/drawing/2014/main" val="10000"/>
                  </a:ext>
                </a:extLst>
              </a:tr>
              <a:tr h="307868">
                <a:tc vMerge="1">
                  <a:txBody>
                    <a:bodyPr/>
                    <a:lstStyle/>
                    <a:p>
                      <a:endParaRPr lang="en-IN" sz="1800" dirty="0"/>
                    </a:p>
                  </a:txBody>
                  <a:tcPr/>
                </a:tc>
                <a:tc vMerge="1">
                  <a:txBody>
                    <a:bodyPr/>
                    <a:lstStyle/>
                    <a:p>
                      <a:endParaRPr lang="en-IN" sz="1800" dirty="0"/>
                    </a:p>
                  </a:txBody>
                  <a:tcPr/>
                </a:tc>
                <a:tc>
                  <a:txBody>
                    <a:bodyPr/>
                    <a:lstStyle/>
                    <a:p>
                      <a:pPr algn="ctr"/>
                      <a:r>
                        <a:rPr lang="en-IN" sz="1600" b="1" dirty="0">
                          <a:solidFill>
                            <a:srgbClr val="00B050"/>
                          </a:solidFill>
                          <a:effectLst/>
                        </a:rPr>
                        <a:t>I</a:t>
                      </a:r>
                    </a:p>
                  </a:txBody>
                  <a:tcPr>
                    <a:solidFill>
                      <a:schemeClr val="accent5">
                        <a:lumMod val="40000"/>
                        <a:lumOff val="60000"/>
                      </a:schemeClr>
                    </a:solidFill>
                  </a:tcPr>
                </a:tc>
                <a:tc>
                  <a:txBody>
                    <a:bodyPr/>
                    <a:lstStyle/>
                    <a:p>
                      <a:pPr algn="ctr"/>
                      <a:r>
                        <a:rPr lang="en-IN" sz="1600" b="1" dirty="0">
                          <a:solidFill>
                            <a:schemeClr val="accent2"/>
                          </a:solidFill>
                          <a:effectLst/>
                        </a:rPr>
                        <a:t>II</a:t>
                      </a:r>
                    </a:p>
                  </a:txBody>
                  <a:tcPr>
                    <a:solidFill>
                      <a:schemeClr val="accent5">
                        <a:lumMod val="40000"/>
                        <a:lumOff val="60000"/>
                      </a:schemeClr>
                    </a:solidFill>
                  </a:tcPr>
                </a:tc>
                <a:tc>
                  <a:txBody>
                    <a:bodyPr/>
                    <a:lstStyle/>
                    <a:p>
                      <a:pPr algn="ctr"/>
                      <a:r>
                        <a:rPr lang="en-IN" sz="1600" b="1" dirty="0">
                          <a:solidFill>
                            <a:srgbClr val="7030A0"/>
                          </a:solidFill>
                          <a:effectLst/>
                        </a:rPr>
                        <a:t>III</a:t>
                      </a:r>
                    </a:p>
                  </a:txBody>
                  <a:tcPr>
                    <a:solidFill>
                      <a:schemeClr val="accent5">
                        <a:lumMod val="40000"/>
                        <a:lumOff val="60000"/>
                      </a:schemeClr>
                    </a:solidFill>
                  </a:tcPr>
                </a:tc>
                <a:tc vMerge="1">
                  <a:txBody>
                    <a:bodyPr/>
                    <a:lstStyle/>
                    <a:p>
                      <a:pPr algn="ctr"/>
                      <a:endParaRPr lang="en-IN" sz="1800" b="1" dirty="0">
                        <a:solidFill>
                          <a:srgbClr val="FF0000"/>
                        </a:solidFill>
                      </a:endParaRPr>
                    </a:p>
                  </a:txBody>
                  <a:tcPr/>
                </a:tc>
                <a:extLst>
                  <a:ext uri="{0D108BD9-81ED-4DB2-BD59-A6C34878D82A}">
                    <a16:rowId xmlns="" xmlns:a16="http://schemas.microsoft.com/office/drawing/2014/main" val="10001"/>
                  </a:ext>
                </a:extLst>
              </a:tr>
              <a:tr h="531772">
                <a:tc>
                  <a:txBody>
                    <a:bodyPr/>
                    <a:lstStyle/>
                    <a:p>
                      <a:r>
                        <a:rPr lang="en-IN" sz="1800" dirty="0">
                          <a:solidFill>
                            <a:schemeClr val="tx1"/>
                          </a:solidFill>
                          <a:effectLst/>
                        </a:rPr>
                        <a:t>1</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guest House / Transit facility</a:t>
                      </a:r>
                      <a:endParaRPr lang="en-IN" sz="1800" b="1" dirty="0">
                        <a:solidFill>
                          <a:schemeClr val="tx1"/>
                        </a:solidFill>
                        <a:effectLst/>
                      </a:endParaRPr>
                    </a:p>
                  </a:txBody>
                  <a:tcPr>
                    <a:solidFill>
                      <a:schemeClr val="accent5">
                        <a:lumMod val="40000"/>
                        <a:lumOff val="60000"/>
                      </a:schemeClr>
                    </a:solidFill>
                  </a:tcPr>
                </a:tc>
                <a:tc>
                  <a:txBody>
                    <a:bodyPr/>
                    <a:lstStyle/>
                    <a:p>
                      <a:pPr algn="ctr"/>
                      <a:r>
                        <a:rPr lang="en-IN" sz="2000" b="1" dirty="0">
                          <a:solidFill>
                            <a:srgbClr val="00B050"/>
                          </a:solidFill>
                          <a:effectLst/>
                          <a:latin typeface="Cambria Math" pitchFamily="18" charset="0"/>
                          <a:ea typeface="Cambria Math" pitchFamily="18" charset="0"/>
                        </a:rPr>
                        <a:t>13</a:t>
                      </a:r>
                    </a:p>
                  </a:txBody>
                  <a:tcPr>
                    <a:solidFill>
                      <a:schemeClr val="accent5">
                        <a:lumMod val="40000"/>
                        <a:lumOff val="60000"/>
                      </a:schemeClr>
                    </a:solidFill>
                  </a:tcPr>
                </a:tc>
                <a:tc>
                  <a:txBody>
                    <a:bodyPr/>
                    <a:lstStyle/>
                    <a:p>
                      <a:pPr algn="ctr"/>
                      <a:r>
                        <a:rPr lang="en-IN" sz="2000" b="1" dirty="0">
                          <a:solidFill>
                            <a:schemeClr val="accent2"/>
                          </a:solidFill>
                          <a:effectLst/>
                          <a:latin typeface="Cambria Math" pitchFamily="18" charset="0"/>
                          <a:ea typeface="Cambria Math" pitchFamily="18" charset="0"/>
                        </a:rPr>
                        <a:t>17</a:t>
                      </a:r>
                    </a:p>
                  </a:txBody>
                  <a:tcPr>
                    <a:solidFill>
                      <a:schemeClr val="accent5">
                        <a:lumMod val="40000"/>
                        <a:lumOff val="60000"/>
                      </a:schemeClr>
                    </a:solidFill>
                  </a:tcPr>
                </a:tc>
                <a:tc>
                  <a:txBody>
                    <a:bodyPr/>
                    <a:lstStyle/>
                    <a:p>
                      <a:pPr algn="ctr"/>
                      <a:r>
                        <a:rPr lang="en-IN" sz="2000" b="1" dirty="0">
                          <a:solidFill>
                            <a:srgbClr val="7030A0"/>
                          </a:solidFill>
                          <a:effectLst/>
                          <a:latin typeface="Cambria Math" pitchFamily="18" charset="0"/>
                          <a:ea typeface="Cambria Math" pitchFamily="18" charset="0"/>
                        </a:rPr>
                        <a:t>21</a:t>
                      </a:r>
                    </a:p>
                  </a:txBody>
                  <a:tcPr>
                    <a:solidFill>
                      <a:schemeClr val="accent5">
                        <a:lumMod val="40000"/>
                        <a:lumOff val="60000"/>
                      </a:schemeClr>
                    </a:solidFill>
                  </a:tcPr>
                </a:tc>
                <a:tc>
                  <a:txBody>
                    <a:bodyPr/>
                    <a:lstStyle/>
                    <a:p>
                      <a:pPr algn="ctr"/>
                      <a:r>
                        <a:rPr lang="en-IN" sz="1800" b="1" dirty="0">
                          <a:solidFill>
                            <a:srgbClr val="FF0000"/>
                          </a:solidFill>
                          <a:effectLst/>
                        </a:rPr>
                        <a:t>51</a:t>
                      </a:r>
                    </a:p>
                  </a:txBody>
                  <a:tcPr>
                    <a:solidFill>
                      <a:schemeClr val="accent5">
                        <a:lumMod val="40000"/>
                        <a:lumOff val="60000"/>
                      </a:schemeClr>
                    </a:solidFill>
                  </a:tcPr>
                </a:tc>
                <a:extLst>
                  <a:ext uri="{0D108BD9-81ED-4DB2-BD59-A6C34878D82A}">
                    <a16:rowId xmlns="" xmlns:a16="http://schemas.microsoft.com/office/drawing/2014/main" val="10002"/>
                  </a:ext>
                </a:extLst>
              </a:tr>
              <a:tr h="307868">
                <a:tc>
                  <a:txBody>
                    <a:bodyPr/>
                    <a:lstStyle/>
                    <a:p>
                      <a:r>
                        <a:rPr lang="en-IN" sz="1800" dirty="0">
                          <a:solidFill>
                            <a:schemeClr val="tx1"/>
                          </a:solidFill>
                          <a:effectLst/>
                        </a:rPr>
                        <a:t>2</a:t>
                      </a:r>
                    </a:p>
                  </a:txBody>
                  <a:tcPr>
                    <a:solidFill>
                      <a:schemeClr val="accent6">
                        <a:lumMod val="20000"/>
                        <a:lumOff val="80000"/>
                      </a:schemeClr>
                    </a:solidFill>
                  </a:tcPr>
                </a:tc>
                <a:tc>
                  <a:txBody>
                    <a:bodyPr/>
                    <a:lstStyle/>
                    <a:p>
                      <a:r>
                        <a:rPr lang="en-IN" sz="1800" b="1" dirty="0">
                          <a:solidFill>
                            <a:schemeClr val="tx1"/>
                          </a:solidFill>
                          <a:effectLst/>
                        </a:rPr>
                        <a:t>Watch</a:t>
                      </a:r>
                      <a:r>
                        <a:rPr lang="en-IN" sz="1800" b="1" baseline="0" dirty="0">
                          <a:solidFill>
                            <a:schemeClr val="tx1"/>
                          </a:solidFill>
                          <a:effectLst/>
                        </a:rPr>
                        <a:t> and ward services</a:t>
                      </a:r>
                      <a:endParaRPr lang="en-IN" sz="1800" b="1" dirty="0">
                        <a:solidFill>
                          <a:schemeClr val="tx1"/>
                        </a:solidFill>
                        <a:effectLst/>
                      </a:endParaRPr>
                    </a:p>
                  </a:txBody>
                  <a:tcPr>
                    <a:solidFill>
                      <a:schemeClr val="accent6">
                        <a:lumMod val="20000"/>
                        <a:lumOff val="80000"/>
                      </a:schemeClr>
                    </a:solidFill>
                  </a:tcPr>
                </a:tc>
                <a:tc>
                  <a:txBody>
                    <a:bodyPr/>
                    <a:lstStyle/>
                    <a:p>
                      <a:pPr algn="ctr"/>
                      <a:r>
                        <a:rPr lang="en-IN" sz="1800" b="1" dirty="0">
                          <a:solidFill>
                            <a:srgbClr val="00B050"/>
                          </a:solidFill>
                          <a:effectLst/>
                        </a:rPr>
                        <a:t>15</a:t>
                      </a:r>
                    </a:p>
                  </a:txBody>
                  <a:tcPr>
                    <a:solidFill>
                      <a:schemeClr val="accent6">
                        <a:lumMod val="20000"/>
                        <a:lumOff val="80000"/>
                      </a:schemeClr>
                    </a:solidFill>
                  </a:tcPr>
                </a:tc>
                <a:tc>
                  <a:txBody>
                    <a:bodyPr/>
                    <a:lstStyle/>
                    <a:p>
                      <a:pPr algn="ctr"/>
                      <a:r>
                        <a:rPr lang="en-IN" sz="1800" b="1" dirty="0">
                          <a:solidFill>
                            <a:schemeClr val="accent2"/>
                          </a:solidFill>
                          <a:effectLst/>
                        </a:rPr>
                        <a:t>28</a:t>
                      </a:r>
                    </a:p>
                  </a:txBody>
                  <a:tcPr>
                    <a:solidFill>
                      <a:schemeClr val="accent6">
                        <a:lumMod val="20000"/>
                        <a:lumOff val="80000"/>
                      </a:schemeClr>
                    </a:solidFill>
                  </a:tcPr>
                </a:tc>
                <a:tc>
                  <a:txBody>
                    <a:bodyPr/>
                    <a:lstStyle/>
                    <a:p>
                      <a:pPr algn="ctr"/>
                      <a:r>
                        <a:rPr lang="en-IN" sz="1800" b="1" dirty="0">
                          <a:solidFill>
                            <a:srgbClr val="7030A0"/>
                          </a:solidFill>
                          <a:effectLst/>
                        </a:rPr>
                        <a:t>7</a:t>
                      </a:r>
                    </a:p>
                  </a:txBody>
                  <a:tcPr>
                    <a:solidFill>
                      <a:schemeClr val="accent6">
                        <a:lumMod val="20000"/>
                        <a:lumOff val="80000"/>
                      </a:schemeClr>
                    </a:solidFill>
                  </a:tcPr>
                </a:tc>
                <a:tc>
                  <a:txBody>
                    <a:bodyPr/>
                    <a:lstStyle/>
                    <a:p>
                      <a:pPr algn="ctr"/>
                      <a:r>
                        <a:rPr lang="en-IN" sz="1800" b="1" dirty="0">
                          <a:solidFill>
                            <a:srgbClr val="FF0000"/>
                          </a:solidFill>
                          <a:effectLst/>
                        </a:rPr>
                        <a:t>50</a:t>
                      </a:r>
                    </a:p>
                  </a:txBody>
                  <a:tcPr>
                    <a:solidFill>
                      <a:schemeClr val="accent6">
                        <a:lumMod val="20000"/>
                        <a:lumOff val="80000"/>
                      </a:schemeClr>
                    </a:solidFill>
                  </a:tcPr>
                </a:tc>
                <a:extLst>
                  <a:ext uri="{0D108BD9-81ED-4DB2-BD59-A6C34878D82A}">
                    <a16:rowId xmlns="" xmlns:a16="http://schemas.microsoft.com/office/drawing/2014/main" val="10003"/>
                  </a:ext>
                </a:extLst>
              </a:tr>
              <a:tr h="307868">
                <a:tc>
                  <a:txBody>
                    <a:bodyPr/>
                    <a:lstStyle/>
                    <a:p>
                      <a:r>
                        <a:rPr lang="en-IN" sz="1800" dirty="0">
                          <a:solidFill>
                            <a:schemeClr val="tx1"/>
                          </a:solidFill>
                          <a:effectLst/>
                        </a:rPr>
                        <a:t>3</a:t>
                      </a:r>
                    </a:p>
                  </a:txBody>
                  <a:tcPr>
                    <a:solidFill>
                      <a:schemeClr val="accent5">
                        <a:lumMod val="40000"/>
                        <a:lumOff val="60000"/>
                      </a:schemeClr>
                    </a:solidFill>
                  </a:tcPr>
                </a:tc>
                <a:tc>
                  <a:txBody>
                    <a:bodyPr/>
                    <a:lstStyle/>
                    <a:p>
                      <a:r>
                        <a:rPr lang="en-IN" sz="1800" b="1" dirty="0">
                          <a:solidFill>
                            <a:schemeClr val="tx1"/>
                          </a:solidFill>
                          <a:effectLst/>
                        </a:rPr>
                        <a:t>Conservancy Services</a:t>
                      </a:r>
                    </a:p>
                  </a:txBody>
                  <a:tcPr>
                    <a:solidFill>
                      <a:schemeClr val="accent5">
                        <a:lumMod val="40000"/>
                        <a:lumOff val="60000"/>
                      </a:schemeClr>
                    </a:solidFill>
                  </a:tcPr>
                </a:tc>
                <a:tc>
                  <a:txBody>
                    <a:bodyPr/>
                    <a:lstStyle/>
                    <a:p>
                      <a:pPr algn="ctr"/>
                      <a:r>
                        <a:rPr lang="en-IN" sz="1800" b="1" dirty="0">
                          <a:solidFill>
                            <a:srgbClr val="00B050"/>
                          </a:solidFill>
                          <a:effectLst/>
                        </a:rPr>
                        <a:t>23</a:t>
                      </a:r>
                    </a:p>
                  </a:txBody>
                  <a:tcPr>
                    <a:solidFill>
                      <a:schemeClr val="accent5">
                        <a:lumMod val="40000"/>
                        <a:lumOff val="60000"/>
                      </a:schemeClr>
                    </a:solidFill>
                  </a:tcPr>
                </a:tc>
                <a:tc>
                  <a:txBody>
                    <a:bodyPr/>
                    <a:lstStyle/>
                    <a:p>
                      <a:pPr algn="ctr"/>
                      <a:r>
                        <a:rPr lang="en-IN" sz="1800" b="1" dirty="0">
                          <a:solidFill>
                            <a:schemeClr val="accent2"/>
                          </a:solidFill>
                          <a:effectLst/>
                        </a:rPr>
                        <a:t>33</a:t>
                      </a:r>
                    </a:p>
                  </a:txBody>
                  <a:tcPr>
                    <a:solidFill>
                      <a:schemeClr val="accent5">
                        <a:lumMod val="40000"/>
                        <a:lumOff val="60000"/>
                      </a:schemeClr>
                    </a:solidFill>
                  </a:tcPr>
                </a:tc>
                <a:tc>
                  <a:txBody>
                    <a:bodyPr/>
                    <a:lstStyle/>
                    <a:p>
                      <a:pPr algn="ctr"/>
                      <a:r>
                        <a:rPr lang="en-IN" sz="1800" b="1" dirty="0">
                          <a:solidFill>
                            <a:srgbClr val="7030A0"/>
                          </a:solidFill>
                          <a:effectLst/>
                        </a:rPr>
                        <a:t>23</a:t>
                      </a:r>
                    </a:p>
                  </a:txBody>
                  <a:tcPr>
                    <a:solidFill>
                      <a:schemeClr val="accent5">
                        <a:lumMod val="40000"/>
                        <a:lumOff val="60000"/>
                      </a:schemeClr>
                    </a:solidFill>
                  </a:tcPr>
                </a:tc>
                <a:tc>
                  <a:txBody>
                    <a:bodyPr/>
                    <a:lstStyle/>
                    <a:p>
                      <a:pPr algn="ctr"/>
                      <a:r>
                        <a:rPr lang="en-IN" sz="1800" b="1" dirty="0">
                          <a:solidFill>
                            <a:srgbClr val="FF0000"/>
                          </a:solidFill>
                          <a:effectLst/>
                        </a:rPr>
                        <a:t>79</a:t>
                      </a:r>
                    </a:p>
                  </a:txBody>
                  <a:tcPr>
                    <a:solidFill>
                      <a:schemeClr val="accent5">
                        <a:lumMod val="40000"/>
                        <a:lumOff val="60000"/>
                      </a:schemeClr>
                    </a:solidFill>
                  </a:tcPr>
                </a:tc>
                <a:extLst>
                  <a:ext uri="{0D108BD9-81ED-4DB2-BD59-A6C34878D82A}">
                    <a16:rowId xmlns="" xmlns:a16="http://schemas.microsoft.com/office/drawing/2014/main" val="10004"/>
                  </a:ext>
                </a:extLst>
              </a:tr>
              <a:tr h="523534">
                <a:tc>
                  <a:txBody>
                    <a:bodyPr/>
                    <a:lstStyle/>
                    <a:p>
                      <a:r>
                        <a:rPr lang="en-IN" sz="1800" dirty="0">
                          <a:solidFill>
                            <a:schemeClr val="tx1"/>
                          </a:solidFill>
                          <a:effectLst/>
                        </a:rPr>
                        <a:t>4</a:t>
                      </a:r>
                    </a:p>
                  </a:txBody>
                  <a:tcPr>
                    <a:solidFill>
                      <a:schemeClr val="accent6">
                        <a:lumMod val="20000"/>
                        <a:lumOff val="80000"/>
                      </a:schemeClr>
                    </a:solidFill>
                  </a:tcPr>
                </a:tc>
                <a:tc>
                  <a:txBody>
                    <a:bodyPr/>
                    <a:lstStyle/>
                    <a:p>
                      <a:r>
                        <a:rPr lang="en-IN" sz="1800" b="1" dirty="0">
                          <a:solidFill>
                            <a:schemeClr val="tx1"/>
                          </a:solidFill>
                          <a:effectLst/>
                        </a:rPr>
                        <a:t>Arboriculture/</a:t>
                      </a:r>
                      <a:r>
                        <a:rPr lang="en-IN" sz="1800" b="1" baseline="0" dirty="0">
                          <a:solidFill>
                            <a:schemeClr val="tx1"/>
                          </a:solidFill>
                          <a:effectLst/>
                        </a:rPr>
                        <a:t> Landscaping Works </a:t>
                      </a:r>
                      <a:endParaRPr lang="en-IN" sz="1800" b="1" dirty="0">
                        <a:solidFill>
                          <a:schemeClr val="tx1"/>
                        </a:solidFill>
                        <a:effectLst/>
                      </a:endParaRPr>
                    </a:p>
                  </a:txBody>
                  <a:tcPr>
                    <a:solidFill>
                      <a:schemeClr val="accent6">
                        <a:lumMod val="20000"/>
                        <a:lumOff val="80000"/>
                      </a:schemeClr>
                    </a:solidFill>
                  </a:tcPr>
                </a:tc>
                <a:tc>
                  <a:txBody>
                    <a:bodyPr/>
                    <a:lstStyle/>
                    <a:p>
                      <a:pPr algn="ctr"/>
                      <a:r>
                        <a:rPr lang="en-IN" sz="1800" b="1" dirty="0">
                          <a:solidFill>
                            <a:srgbClr val="00B050"/>
                          </a:solidFill>
                          <a:effectLst/>
                        </a:rPr>
                        <a:t>27</a:t>
                      </a:r>
                    </a:p>
                  </a:txBody>
                  <a:tcPr>
                    <a:solidFill>
                      <a:schemeClr val="accent6">
                        <a:lumMod val="20000"/>
                        <a:lumOff val="80000"/>
                      </a:schemeClr>
                    </a:solidFill>
                  </a:tcPr>
                </a:tc>
                <a:tc>
                  <a:txBody>
                    <a:bodyPr/>
                    <a:lstStyle/>
                    <a:p>
                      <a:pPr algn="ctr"/>
                      <a:r>
                        <a:rPr lang="en-IN" sz="1800" b="1" dirty="0">
                          <a:solidFill>
                            <a:schemeClr val="accent2"/>
                          </a:solidFill>
                          <a:effectLst/>
                        </a:rPr>
                        <a:t>24</a:t>
                      </a:r>
                    </a:p>
                  </a:txBody>
                  <a:tcPr>
                    <a:solidFill>
                      <a:schemeClr val="accent6">
                        <a:lumMod val="20000"/>
                        <a:lumOff val="80000"/>
                      </a:schemeClr>
                    </a:solidFill>
                  </a:tcPr>
                </a:tc>
                <a:tc>
                  <a:txBody>
                    <a:bodyPr/>
                    <a:lstStyle/>
                    <a:p>
                      <a:pPr algn="ctr"/>
                      <a:r>
                        <a:rPr lang="en-IN" sz="1800" b="1" dirty="0">
                          <a:solidFill>
                            <a:srgbClr val="7030A0"/>
                          </a:solidFill>
                          <a:effectLst/>
                        </a:rPr>
                        <a:t>22</a:t>
                      </a:r>
                    </a:p>
                  </a:txBody>
                  <a:tcPr>
                    <a:solidFill>
                      <a:schemeClr val="accent6">
                        <a:lumMod val="20000"/>
                        <a:lumOff val="80000"/>
                      </a:schemeClr>
                    </a:solidFill>
                  </a:tcPr>
                </a:tc>
                <a:tc>
                  <a:txBody>
                    <a:bodyPr/>
                    <a:lstStyle/>
                    <a:p>
                      <a:pPr algn="ctr"/>
                      <a:r>
                        <a:rPr lang="en-IN" sz="1800" b="1" dirty="0">
                          <a:solidFill>
                            <a:srgbClr val="FF0000"/>
                          </a:solidFill>
                          <a:effectLst/>
                        </a:rPr>
                        <a:t>73</a:t>
                      </a:r>
                    </a:p>
                  </a:txBody>
                  <a:tcPr>
                    <a:solidFill>
                      <a:schemeClr val="accent6">
                        <a:lumMod val="20000"/>
                        <a:lumOff val="80000"/>
                      </a:schemeClr>
                    </a:solidFill>
                  </a:tcPr>
                </a:tc>
                <a:extLst>
                  <a:ext uri="{0D108BD9-81ED-4DB2-BD59-A6C34878D82A}">
                    <a16:rowId xmlns="" xmlns:a16="http://schemas.microsoft.com/office/drawing/2014/main" val="10005"/>
                  </a:ext>
                </a:extLst>
              </a:tr>
              <a:tr h="523534">
                <a:tc>
                  <a:txBody>
                    <a:bodyPr/>
                    <a:lstStyle/>
                    <a:p>
                      <a:r>
                        <a:rPr lang="en-IN" sz="1800" dirty="0">
                          <a:solidFill>
                            <a:schemeClr val="tx1"/>
                          </a:solidFill>
                          <a:effectLst/>
                        </a:rPr>
                        <a:t>5</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Civil infrastructure</a:t>
                      </a:r>
                      <a:endParaRPr lang="en-IN" sz="1800" b="1" dirty="0">
                        <a:solidFill>
                          <a:schemeClr val="tx1"/>
                        </a:solidFill>
                        <a:effectLst/>
                      </a:endParaRPr>
                    </a:p>
                  </a:txBody>
                  <a:tcPr>
                    <a:solidFill>
                      <a:schemeClr val="accent5">
                        <a:lumMod val="40000"/>
                        <a:lumOff val="60000"/>
                      </a:schemeClr>
                    </a:solidFill>
                  </a:tcPr>
                </a:tc>
                <a:tc>
                  <a:txBody>
                    <a:bodyPr/>
                    <a:lstStyle/>
                    <a:p>
                      <a:pPr algn="ctr"/>
                      <a:r>
                        <a:rPr lang="en-IN" sz="1800" b="1" dirty="0">
                          <a:solidFill>
                            <a:srgbClr val="00B050"/>
                          </a:solidFill>
                          <a:effectLst/>
                        </a:rPr>
                        <a:t>37</a:t>
                      </a:r>
                    </a:p>
                  </a:txBody>
                  <a:tcPr>
                    <a:solidFill>
                      <a:schemeClr val="accent5">
                        <a:lumMod val="40000"/>
                        <a:lumOff val="60000"/>
                      </a:schemeClr>
                    </a:solidFill>
                  </a:tcPr>
                </a:tc>
                <a:tc>
                  <a:txBody>
                    <a:bodyPr/>
                    <a:lstStyle/>
                    <a:p>
                      <a:pPr algn="ctr"/>
                      <a:r>
                        <a:rPr lang="en-IN" sz="1800" b="1" dirty="0">
                          <a:solidFill>
                            <a:schemeClr val="accent2"/>
                          </a:solidFill>
                          <a:effectLst/>
                        </a:rPr>
                        <a:t>30</a:t>
                      </a:r>
                    </a:p>
                  </a:txBody>
                  <a:tcPr>
                    <a:solidFill>
                      <a:schemeClr val="accent5">
                        <a:lumMod val="40000"/>
                        <a:lumOff val="60000"/>
                      </a:schemeClr>
                    </a:solidFill>
                  </a:tcPr>
                </a:tc>
                <a:tc>
                  <a:txBody>
                    <a:bodyPr/>
                    <a:lstStyle/>
                    <a:p>
                      <a:pPr algn="ctr"/>
                      <a:r>
                        <a:rPr lang="en-IN" sz="1800" b="1" dirty="0">
                          <a:solidFill>
                            <a:srgbClr val="7030A0"/>
                          </a:solidFill>
                          <a:effectLst/>
                        </a:rPr>
                        <a:t>55</a:t>
                      </a:r>
                    </a:p>
                  </a:txBody>
                  <a:tcPr>
                    <a:solidFill>
                      <a:schemeClr val="accent5">
                        <a:lumMod val="40000"/>
                        <a:lumOff val="60000"/>
                      </a:schemeClr>
                    </a:solidFill>
                  </a:tcPr>
                </a:tc>
                <a:tc>
                  <a:txBody>
                    <a:bodyPr/>
                    <a:lstStyle/>
                    <a:p>
                      <a:pPr algn="ctr"/>
                      <a:r>
                        <a:rPr lang="en-IN" sz="1800" b="1" dirty="0">
                          <a:solidFill>
                            <a:srgbClr val="FF0000"/>
                          </a:solidFill>
                          <a:effectLst/>
                        </a:rPr>
                        <a:t>122</a:t>
                      </a:r>
                    </a:p>
                  </a:txBody>
                  <a:tcPr>
                    <a:solidFill>
                      <a:schemeClr val="accent5">
                        <a:lumMod val="40000"/>
                        <a:lumOff val="60000"/>
                      </a:schemeClr>
                    </a:solidFill>
                  </a:tcPr>
                </a:tc>
                <a:extLst>
                  <a:ext uri="{0D108BD9-81ED-4DB2-BD59-A6C34878D82A}">
                    <a16:rowId xmlns="" xmlns:a16="http://schemas.microsoft.com/office/drawing/2014/main" val="10006"/>
                  </a:ext>
                </a:extLst>
              </a:tr>
              <a:tr h="531772">
                <a:tc>
                  <a:txBody>
                    <a:bodyPr/>
                    <a:lstStyle/>
                    <a:p>
                      <a:r>
                        <a:rPr lang="en-IN" sz="1800" dirty="0">
                          <a:solidFill>
                            <a:schemeClr val="tx1"/>
                          </a:solidFill>
                          <a:effectLst/>
                        </a:rPr>
                        <a:t>6</a:t>
                      </a:r>
                    </a:p>
                  </a:txBody>
                  <a:tcPr>
                    <a:solidFill>
                      <a:schemeClr val="accent6">
                        <a:lumMod val="20000"/>
                        <a:lumOff val="8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Electrical Infrastructure</a:t>
                      </a:r>
                      <a:endParaRPr lang="en-IN" sz="1800" b="1" dirty="0">
                        <a:solidFill>
                          <a:schemeClr val="tx1"/>
                        </a:solidFill>
                        <a:effectLst/>
                      </a:endParaRPr>
                    </a:p>
                  </a:txBody>
                  <a:tcPr>
                    <a:solidFill>
                      <a:schemeClr val="accent6">
                        <a:lumMod val="20000"/>
                        <a:lumOff val="80000"/>
                      </a:schemeClr>
                    </a:solidFill>
                  </a:tcPr>
                </a:tc>
                <a:tc>
                  <a:txBody>
                    <a:bodyPr/>
                    <a:lstStyle/>
                    <a:p>
                      <a:pPr algn="ctr"/>
                      <a:r>
                        <a:rPr lang="en-IN" sz="1800" b="1" dirty="0">
                          <a:solidFill>
                            <a:srgbClr val="00B050"/>
                          </a:solidFill>
                          <a:effectLst/>
                        </a:rPr>
                        <a:t>33</a:t>
                      </a:r>
                    </a:p>
                  </a:txBody>
                  <a:tcPr>
                    <a:solidFill>
                      <a:schemeClr val="accent6">
                        <a:lumMod val="20000"/>
                        <a:lumOff val="80000"/>
                      </a:schemeClr>
                    </a:solidFill>
                  </a:tcPr>
                </a:tc>
                <a:tc>
                  <a:txBody>
                    <a:bodyPr/>
                    <a:lstStyle/>
                    <a:p>
                      <a:pPr algn="ctr"/>
                      <a:r>
                        <a:rPr lang="en-IN" sz="1800" b="1" dirty="0">
                          <a:solidFill>
                            <a:schemeClr val="accent2"/>
                          </a:solidFill>
                          <a:effectLst/>
                        </a:rPr>
                        <a:t>20</a:t>
                      </a:r>
                    </a:p>
                  </a:txBody>
                  <a:tcPr>
                    <a:solidFill>
                      <a:schemeClr val="accent6">
                        <a:lumMod val="20000"/>
                        <a:lumOff val="80000"/>
                      </a:schemeClr>
                    </a:solidFill>
                  </a:tcPr>
                </a:tc>
                <a:tc>
                  <a:txBody>
                    <a:bodyPr/>
                    <a:lstStyle/>
                    <a:p>
                      <a:pPr algn="ctr"/>
                      <a:r>
                        <a:rPr lang="en-IN" sz="1800" b="1" dirty="0">
                          <a:solidFill>
                            <a:srgbClr val="7030A0"/>
                          </a:solidFill>
                          <a:effectLst/>
                        </a:rPr>
                        <a:t>32</a:t>
                      </a:r>
                    </a:p>
                  </a:txBody>
                  <a:tcPr>
                    <a:solidFill>
                      <a:schemeClr val="accent6">
                        <a:lumMod val="20000"/>
                        <a:lumOff val="80000"/>
                      </a:schemeClr>
                    </a:solidFill>
                  </a:tcPr>
                </a:tc>
                <a:tc>
                  <a:txBody>
                    <a:bodyPr/>
                    <a:lstStyle/>
                    <a:p>
                      <a:pPr algn="ctr"/>
                      <a:r>
                        <a:rPr lang="en-IN" sz="1800" b="1" dirty="0">
                          <a:solidFill>
                            <a:srgbClr val="FF0000"/>
                          </a:solidFill>
                          <a:effectLst/>
                        </a:rPr>
                        <a:t>85</a:t>
                      </a:r>
                    </a:p>
                  </a:txBody>
                  <a:tcPr>
                    <a:solidFill>
                      <a:schemeClr val="accent6">
                        <a:lumMod val="20000"/>
                        <a:lumOff val="80000"/>
                      </a:schemeClr>
                    </a:solidFill>
                  </a:tcPr>
                </a:tc>
                <a:extLst>
                  <a:ext uri="{0D108BD9-81ED-4DB2-BD59-A6C34878D82A}">
                    <a16:rowId xmlns="" xmlns:a16="http://schemas.microsoft.com/office/drawing/2014/main" val="10007"/>
                  </a:ext>
                </a:extLst>
              </a:tr>
              <a:tr h="531772">
                <a:tc>
                  <a:txBody>
                    <a:bodyPr/>
                    <a:lstStyle/>
                    <a:p>
                      <a:r>
                        <a:rPr lang="en-IN" sz="1800" dirty="0">
                          <a:solidFill>
                            <a:schemeClr val="tx1"/>
                          </a:solidFill>
                          <a:effectLst/>
                        </a:rPr>
                        <a:t>7</a:t>
                      </a:r>
                    </a:p>
                  </a:txBody>
                  <a:tcPr>
                    <a:solidFill>
                      <a:schemeClr val="accent5">
                        <a:lumMod val="40000"/>
                        <a:lumOff val="60000"/>
                      </a:schemeClr>
                    </a:solidFill>
                  </a:tcPr>
                </a:tc>
                <a:tc>
                  <a:txBody>
                    <a:bodyPr/>
                    <a:lstStyle/>
                    <a:p>
                      <a:r>
                        <a:rPr lang="en-IN" sz="1800" b="1" dirty="0">
                          <a:solidFill>
                            <a:schemeClr val="tx1"/>
                          </a:solidFill>
                          <a:effectLst/>
                        </a:rPr>
                        <a:t>Maintenance</a:t>
                      </a:r>
                      <a:r>
                        <a:rPr lang="en-IN" sz="1800" b="1" baseline="0" dirty="0">
                          <a:solidFill>
                            <a:schemeClr val="tx1"/>
                          </a:solidFill>
                          <a:effectLst/>
                        </a:rPr>
                        <a:t> of Mechanical Infrastructure </a:t>
                      </a:r>
                      <a:endParaRPr lang="en-IN" sz="1800" b="1" dirty="0">
                        <a:solidFill>
                          <a:schemeClr val="tx1"/>
                        </a:solidFill>
                        <a:effectLst/>
                      </a:endParaRPr>
                    </a:p>
                  </a:txBody>
                  <a:tcPr>
                    <a:solidFill>
                      <a:schemeClr val="accent5">
                        <a:lumMod val="40000"/>
                        <a:lumOff val="60000"/>
                      </a:schemeClr>
                    </a:solidFill>
                  </a:tcPr>
                </a:tc>
                <a:tc>
                  <a:txBody>
                    <a:bodyPr/>
                    <a:lstStyle/>
                    <a:p>
                      <a:pPr lvl="0" algn="ctr"/>
                      <a:r>
                        <a:rPr lang="en-IN" sz="1800" b="1" dirty="0">
                          <a:solidFill>
                            <a:srgbClr val="00B050"/>
                          </a:solidFill>
                          <a:effectLst/>
                        </a:rPr>
                        <a:t>13</a:t>
                      </a:r>
                    </a:p>
                  </a:txBody>
                  <a:tcPr>
                    <a:solidFill>
                      <a:schemeClr val="accent5">
                        <a:lumMod val="40000"/>
                        <a:lumOff val="60000"/>
                      </a:schemeClr>
                    </a:solidFill>
                  </a:tcPr>
                </a:tc>
                <a:tc>
                  <a:txBody>
                    <a:bodyPr/>
                    <a:lstStyle/>
                    <a:p>
                      <a:pPr algn="ctr"/>
                      <a:r>
                        <a:rPr lang="en-IN" sz="1800" b="1" dirty="0">
                          <a:solidFill>
                            <a:schemeClr val="accent2"/>
                          </a:solidFill>
                          <a:effectLst/>
                        </a:rPr>
                        <a:t>11</a:t>
                      </a:r>
                    </a:p>
                  </a:txBody>
                  <a:tcPr>
                    <a:solidFill>
                      <a:schemeClr val="accent5">
                        <a:lumMod val="40000"/>
                        <a:lumOff val="60000"/>
                      </a:schemeClr>
                    </a:solidFill>
                  </a:tcPr>
                </a:tc>
                <a:tc>
                  <a:txBody>
                    <a:bodyPr/>
                    <a:lstStyle/>
                    <a:p>
                      <a:pPr algn="ctr"/>
                      <a:r>
                        <a:rPr lang="en-IN" sz="1800" b="1" dirty="0">
                          <a:solidFill>
                            <a:srgbClr val="7030A0"/>
                          </a:solidFill>
                          <a:effectLst/>
                        </a:rPr>
                        <a:t>33</a:t>
                      </a:r>
                    </a:p>
                  </a:txBody>
                  <a:tcPr>
                    <a:solidFill>
                      <a:schemeClr val="accent5">
                        <a:lumMod val="40000"/>
                        <a:lumOff val="60000"/>
                      </a:schemeClr>
                    </a:solidFill>
                  </a:tcPr>
                </a:tc>
                <a:tc>
                  <a:txBody>
                    <a:bodyPr/>
                    <a:lstStyle/>
                    <a:p>
                      <a:pPr algn="ctr"/>
                      <a:r>
                        <a:rPr lang="en-IN" sz="1800" dirty="0">
                          <a:solidFill>
                            <a:srgbClr val="FF0000"/>
                          </a:solidFill>
                          <a:effectLst/>
                        </a:rPr>
                        <a:t>60</a:t>
                      </a:r>
                    </a:p>
                  </a:txBody>
                  <a:tcPr>
                    <a:solidFill>
                      <a:schemeClr val="accent5">
                        <a:lumMod val="40000"/>
                        <a:lumOff val="60000"/>
                      </a:schemeClr>
                    </a:solidFill>
                  </a:tcPr>
                </a:tc>
                <a:extLst>
                  <a:ext uri="{0D108BD9-81ED-4DB2-BD59-A6C34878D82A}">
                    <a16:rowId xmlns="" xmlns:a16="http://schemas.microsoft.com/office/drawing/2014/main" val="10008"/>
                  </a:ext>
                </a:extLst>
              </a:tr>
              <a:tr h="403701">
                <a:tc gridSpan="2">
                  <a:txBody>
                    <a:bodyPr/>
                    <a:lstStyle/>
                    <a:p>
                      <a:pPr algn="ctr"/>
                      <a:r>
                        <a:rPr lang="en-IN" sz="2000" b="1" dirty="0">
                          <a:solidFill>
                            <a:schemeClr val="tx1"/>
                          </a:solidFill>
                          <a:effectLst/>
                        </a:rPr>
                        <a:t>Total</a:t>
                      </a:r>
                    </a:p>
                  </a:txBody>
                  <a:tcPr>
                    <a:solidFill>
                      <a:schemeClr val="accent6">
                        <a:lumMod val="20000"/>
                        <a:lumOff val="80000"/>
                      </a:schemeClr>
                    </a:solidFill>
                  </a:tcPr>
                </a:tc>
                <a:tc hMerge="1">
                  <a:txBody>
                    <a:bodyPr/>
                    <a:lstStyle/>
                    <a:p>
                      <a:endParaRPr lang="en-IN" sz="1800" b="1" dirty="0"/>
                    </a:p>
                  </a:txBody>
                  <a:tcPr/>
                </a:tc>
                <a:tc>
                  <a:txBody>
                    <a:bodyPr/>
                    <a:lstStyle/>
                    <a:p>
                      <a:pPr algn="ctr"/>
                      <a:r>
                        <a:rPr lang="en-IN" sz="1800" b="1" dirty="0">
                          <a:solidFill>
                            <a:srgbClr val="00B050"/>
                          </a:solidFill>
                          <a:effectLst/>
                        </a:rPr>
                        <a:t>164</a:t>
                      </a:r>
                    </a:p>
                  </a:txBody>
                  <a:tcPr>
                    <a:solidFill>
                      <a:schemeClr val="accent6">
                        <a:lumMod val="20000"/>
                        <a:lumOff val="80000"/>
                      </a:schemeClr>
                    </a:solidFill>
                  </a:tcPr>
                </a:tc>
                <a:tc>
                  <a:txBody>
                    <a:bodyPr/>
                    <a:lstStyle/>
                    <a:p>
                      <a:pPr algn="ctr"/>
                      <a:r>
                        <a:rPr lang="en-IN" sz="1800" b="1" dirty="0">
                          <a:solidFill>
                            <a:schemeClr val="accent2"/>
                          </a:solidFill>
                          <a:effectLst/>
                        </a:rPr>
                        <a:t>163</a:t>
                      </a:r>
                    </a:p>
                  </a:txBody>
                  <a:tcPr>
                    <a:solidFill>
                      <a:schemeClr val="accent6">
                        <a:lumMod val="20000"/>
                        <a:lumOff val="80000"/>
                      </a:schemeClr>
                    </a:solidFill>
                  </a:tcPr>
                </a:tc>
                <a:tc>
                  <a:txBody>
                    <a:bodyPr/>
                    <a:lstStyle/>
                    <a:p>
                      <a:pPr algn="ctr"/>
                      <a:r>
                        <a:rPr lang="en-IN" sz="1800" b="1" dirty="0">
                          <a:solidFill>
                            <a:srgbClr val="7030A0"/>
                          </a:solidFill>
                          <a:effectLst/>
                        </a:rPr>
                        <a:t>193</a:t>
                      </a:r>
                    </a:p>
                  </a:txBody>
                  <a:tcPr>
                    <a:solidFill>
                      <a:schemeClr val="accent6">
                        <a:lumMod val="20000"/>
                        <a:lumOff val="80000"/>
                      </a:schemeClr>
                    </a:solidFill>
                  </a:tcPr>
                </a:tc>
                <a:tc>
                  <a:txBody>
                    <a:bodyPr/>
                    <a:lstStyle/>
                    <a:p>
                      <a:pPr algn="ctr"/>
                      <a:r>
                        <a:rPr lang="en-IN" sz="1800" b="1" dirty="0">
                          <a:solidFill>
                            <a:srgbClr val="FF0000"/>
                          </a:solidFill>
                          <a:effectLst/>
                        </a:rPr>
                        <a:t>520</a:t>
                      </a:r>
                    </a:p>
                  </a:txBody>
                  <a:tcPr>
                    <a:solidFill>
                      <a:schemeClr val="accent6">
                        <a:lumMod val="20000"/>
                        <a:lumOff val="80000"/>
                      </a:schemeClr>
                    </a:solidFill>
                  </a:tcPr>
                </a:tc>
                <a:extLst>
                  <a:ext uri="{0D108BD9-81ED-4DB2-BD59-A6C34878D82A}">
                    <a16:rowId xmlns="" xmlns:a16="http://schemas.microsoft.com/office/drawing/2014/main" val="1000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89393989"/>
              </p:ext>
            </p:extLst>
          </p:nvPr>
        </p:nvGraphicFramePr>
        <p:xfrm>
          <a:off x="1475656" y="5310480"/>
          <a:ext cx="7200800" cy="1402080"/>
        </p:xfrm>
        <a:graphic>
          <a:graphicData uri="http://schemas.openxmlformats.org/drawingml/2006/table">
            <a:tbl>
              <a:tblPr firstRow="1" bandRow="1">
                <a:tableStyleId>{E8B1032C-EA38-4F05-BA0D-38AFFFC7BED3}</a:tableStyleId>
              </a:tblPr>
              <a:tblGrid>
                <a:gridCol w="4110011">
                  <a:extLst>
                    <a:ext uri="{9D8B030D-6E8A-4147-A177-3AD203B41FA5}">
                      <a16:colId xmlns="" xmlns:a16="http://schemas.microsoft.com/office/drawing/2014/main" val="20000"/>
                    </a:ext>
                  </a:extLst>
                </a:gridCol>
                <a:gridCol w="3090789">
                  <a:extLst>
                    <a:ext uri="{9D8B030D-6E8A-4147-A177-3AD203B41FA5}">
                      <a16:colId xmlns="" xmlns:a16="http://schemas.microsoft.com/office/drawing/2014/main" val="20001"/>
                    </a:ext>
                  </a:extLst>
                </a:gridCol>
              </a:tblGrid>
              <a:tr h="288760">
                <a:tc>
                  <a:txBody>
                    <a:bodyPr/>
                    <a:lstStyle/>
                    <a:p>
                      <a:r>
                        <a:rPr lang="en-IN" sz="1700" b="1" dirty="0">
                          <a:solidFill>
                            <a:srgbClr val="FF0000"/>
                          </a:solidFill>
                          <a:latin typeface="Cambria Math" pitchFamily="18" charset="0"/>
                          <a:ea typeface="Cambria Math" pitchFamily="18" charset="0"/>
                        </a:rPr>
                        <a:t>CLASS</a:t>
                      </a:r>
                    </a:p>
                  </a:txBody>
                  <a:tcPr/>
                </a:tc>
                <a:tc>
                  <a:txBody>
                    <a:bodyPr/>
                    <a:lstStyle/>
                    <a:p>
                      <a:pPr algn="ctr"/>
                      <a:r>
                        <a:rPr lang="en-IN" sz="1700" b="1" dirty="0">
                          <a:solidFill>
                            <a:srgbClr val="FF0000"/>
                          </a:solidFill>
                        </a:rPr>
                        <a:t>LIMIT (In Lakhs Rs)</a:t>
                      </a:r>
                      <a:endParaRPr lang="en-IN" sz="1700" b="1" dirty="0">
                        <a:solidFill>
                          <a:srgbClr val="FF0000"/>
                        </a:solidFill>
                        <a:latin typeface="Cambria Math" pitchFamily="18" charset="0"/>
                        <a:ea typeface="Cambria Math" pitchFamily="18" charset="0"/>
                      </a:endParaRPr>
                    </a:p>
                  </a:txBody>
                  <a:tcPr/>
                </a:tc>
                <a:extLst>
                  <a:ext uri="{0D108BD9-81ED-4DB2-BD59-A6C34878D82A}">
                    <a16:rowId xmlns="" xmlns:a16="http://schemas.microsoft.com/office/drawing/2014/main" val="10000"/>
                  </a:ext>
                </a:extLst>
              </a:tr>
              <a:tr h="288760">
                <a:tc>
                  <a:txBody>
                    <a:bodyPr/>
                    <a:lstStyle/>
                    <a:p>
                      <a:r>
                        <a:rPr lang="en-IN" sz="1700" b="1" dirty="0"/>
                        <a:t>Class</a:t>
                      </a:r>
                      <a:r>
                        <a:rPr lang="en-IN" sz="1700" b="1" baseline="0" dirty="0"/>
                        <a:t> –I</a:t>
                      </a:r>
                      <a:endParaRPr lang="en-IN" sz="1700" b="1" dirty="0">
                        <a:latin typeface="Cambria Math" pitchFamily="18" charset="0"/>
                        <a:ea typeface="Cambria Math" pitchFamily="18" charset="0"/>
                      </a:endParaRPr>
                    </a:p>
                  </a:txBody>
                  <a:tcPr/>
                </a:tc>
                <a:tc>
                  <a:txBody>
                    <a:bodyPr/>
                    <a:lstStyle/>
                    <a:p>
                      <a:pPr algn="ctr"/>
                      <a:r>
                        <a:rPr lang="en-IN" sz="1700" b="1" dirty="0" err="1"/>
                        <a:t>Up</a:t>
                      </a:r>
                      <a:r>
                        <a:rPr lang="en-IN" sz="1700" b="1" baseline="0" dirty="0" err="1"/>
                        <a:t>to</a:t>
                      </a:r>
                      <a:r>
                        <a:rPr lang="en-IN" sz="1700" b="1" baseline="0" dirty="0"/>
                        <a:t> 25</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1"/>
                  </a:ext>
                </a:extLst>
              </a:tr>
              <a:tr h="288760">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50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2"/>
                  </a:ext>
                </a:extLst>
              </a:tr>
              <a:tr h="288760">
                <a:tc>
                  <a:txBody>
                    <a:bodyPr/>
                    <a:lstStyle/>
                    <a:p>
                      <a:r>
                        <a:rPr lang="en-IN" sz="1700" b="1" dirty="0"/>
                        <a:t>Class</a:t>
                      </a:r>
                      <a:r>
                        <a:rPr lang="en-IN" sz="1700" b="1" baseline="0" dirty="0"/>
                        <a:t> -III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12</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67368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9633" y="0"/>
            <a:ext cx="4634630" cy="601249"/>
          </a:xfrm>
          <a:solidFill>
            <a:schemeClr val="tx1"/>
          </a:solidFill>
        </p:spPr>
        <p:txBody>
          <a:bodyPr>
            <a:noAutofit/>
          </a:bodyPr>
          <a:lstStyle/>
          <a:p>
            <a:pPr algn="ctr"/>
            <a:r>
              <a:rPr lang="en-IN" sz="3200" b="1" u="sng" dirty="0" smtClean="0">
                <a:solidFill>
                  <a:srgbClr val="FFC000"/>
                </a:solidFill>
                <a:latin typeface="+mn-lt"/>
              </a:rPr>
              <a:t>OBJECTIVE</a:t>
            </a:r>
            <a:r>
              <a:rPr lang="en-IN" sz="3200" b="1" u="sng" dirty="0" smtClean="0">
                <a:latin typeface="+mn-lt"/>
              </a:rPr>
              <a:t>N</a:t>
            </a:r>
            <a:r>
              <a:rPr lang="en-IN" sz="4000" b="1" u="sng" dirty="0">
                <a:latin typeface="+mn-lt"/>
              </a:rPr>
              <a:t/>
            </a:r>
            <a:br>
              <a:rPr lang="en-IN" sz="4000" b="1" u="sng" dirty="0">
                <a:latin typeface="+mn-lt"/>
              </a:rPr>
            </a:br>
            <a:endParaRPr lang="en-IN" sz="4000" b="1" u="sng" dirty="0">
              <a:latin typeface="+mn-lt"/>
            </a:endParaRPr>
          </a:p>
        </p:txBody>
      </p:sp>
      <p:sp>
        <p:nvSpPr>
          <p:cNvPr id="3" name="Content Placeholder 2"/>
          <p:cNvSpPr>
            <a:spLocks noGrp="1"/>
          </p:cNvSpPr>
          <p:nvPr>
            <p:ph idx="1"/>
          </p:nvPr>
        </p:nvSpPr>
        <p:spPr>
          <a:xfrm>
            <a:off x="814652" y="997534"/>
            <a:ext cx="7883642" cy="5902036"/>
          </a:xfrm>
        </p:spPr>
        <p:txBody>
          <a:bodyPr>
            <a:normAutofit fontScale="92500" lnSpcReduction="10000"/>
          </a:bodyPr>
          <a:lstStyle/>
          <a:p>
            <a:pPr algn="just">
              <a:lnSpc>
                <a:spcPct val="150000"/>
              </a:lnSpc>
              <a:buFont typeface="Wingdings" pitchFamily="2" charset="2"/>
              <a:buChar char="Ø"/>
            </a:pPr>
            <a:r>
              <a:rPr lang="en-IN" sz="2800" b="1" dirty="0" smtClean="0">
                <a:solidFill>
                  <a:srgbClr val="0070C0"/>
                </a:solidFill>
                <a:cs typeface="Arial" pitchFamily="34" charset="0"/>
              </a:rPr>
              <a:t>Reduce cycle time of tendering. </a:t>
            </a:r>
            <a:endParaRPr lang="en-IN" sz="2800" dirty="0">
              <a:solidFill>
                <a:srgbClr val="0070C0"/>
              </a:solidFill>
              <a:ea typeface="Cambria Math" pitchFamily="18" charset="0"/>
              <a:cs typeface="Arial" pitchFamily="34" charset="0"/>
            </a:endParaRPr>
          </a:p>
          <a:p>
            <a:pPr algn="just">
              <a:lnSpc>
                <a:spcPct val="150000"/>
              </a:lnSpc>
              <a:buFont typeface="Wingdings" pitchFamily="2" charset="2"/>
              <a:buChar char="Ø"/>
            </a:pPr>
            <a:r>
              <a:rPr lang="en-IN" sz="2800" b="1" dirty="0" smtClean="0">
                <a:cs typeface="Arial" pitchFamily="34" charset="0"/>
              </a:rPr>
              <a:t>Increase supplier access to ensure wider participation.</a:t>
            </a:r>
            <a:endParaRPr lang="en-IN" sz="2800" b="1" dirty="0">
              <a:cs typeface="Arial" pitchFamily="34" charset="0"/>
            </a:endParaRPr>
          </a:p>
          <a:p>
            <a:pPr algn="just">
              <a:lnSpc>
                <a:spcPct val="150000"/>
              </a:lnSpc>
              <a:buFont typeface="Wingdings" pitchFamily="2" charset="2"/>
              <a:buChar char="Ø"/>
            </a:pPr>
            <a:r>
              <a:rPr lang="en-IN" sz="2800" b="1" dirty="0" smtClean="0">
                <a:solidFill>
                  <a:srgbClr val="00B050"/>
                </a:solidFill>
                <a:cs typeface="Arial" pitchFamily="34" charset="0"/>
              </a:rPr>
              <a:t>Reduce costs of procurement through competitive bidding </a:t>
            </a:r>
            <a:r>
              <a:rPr lang="en-IN" sz="2800" b="1" dirty="0">
                <a:solidFill>
                  <a:srgbClr val="00B050"/>
                </a:solidFill>
                <a:cs typeface="Arial" pitchFamily="34" charset="0"/>
              </a:rPr>
              <a:t>.</a:t>
            </a:r>
          </a:p>
          <a:p>
            <a:pPr algn="just">
              <a:lnSpc>
                <a:spcPct val="150000"/>
              </a:lnSpc>
              <a:buFont typeface="Wingdings" pitchFamily="2" charset="2"/>
              <a:buChar char="Ø"/>
            </a:pPr>
            <a:r>
              <a:rPr lang="en-IN" sz="2800" b="1" dirty="0" smtClean="0">
                <a:solidFill>
                  <a:srgbClr val="0070C0"/>
                </a:solidFill>
                <a:cs typeface="Arial" pitchFamily="34" charset="0"/>
              </a:rPr>
              <a:t>Remove cartelisation by supplier groups.</a:t>
            </a:r>
          </a:p>
          <a:p>
            <a:pPr algn="just">
              <a:lnSpc>
                <a:spcPct val="150000"/>
              </a:lnSpc>
              <a:buFont typeface="Wingdings" pitchFamily="2" charset="2"/>
              <a:buChar char="Ø"/>
            </a:pPr>
            <a:r>
              <a:rPr lang="en-US" sz="2800" b="1" dirty="0" smtClean="0">
                <a:solidFill>
                  <a:srgbClr val="002060"/>
                </a:solidFill>
                <a:cs typeface="Arial" pitchFamily="34" charset="0"/>
              </a:rPr>
              <a:t>Increase transparency in tendering process.</a:t>
            </a:r>
          </a:p>
          <a:p>
            <a:pPr algn="just">
              <a:lnSpc>
                <a:spcPct val="150000"/>
              </a:lnSpc>
              <a:buFont typeface="Wingdings" pitchFamily="2" charset="2"/>
              <a:buChar char="Ø"/>
            </a:pPr>
            <a:r>
              <a:rPr lang="en-US" sz="2800" b="1" dirty="0" smtClean="0">
                <a:solidFill>
                  <a:srgbClr val="00B050"/>
                </a:solidFill>
                <a:cs typeface="Arial" pitchFamily="34" charset="0"/>
              </a:rPr>
              <a:t>Almost complete elimination of paper work for efficient and speedy functioning</a:t>
            </a:r>
            <a:r>
              <a:rPr lang="en-US" sz="2400" b="1" dirty="0" smtClean="0">
                <a:solidFill>
                  <a:srgbClr val="00B050"/>
                </a:solidFill>
                <a:cs typeface="Arial" pitchFamily="34" charset="0"/>
              </a:rPr>
              <a:t>.</a:t>
            </a:r>
            <a:endParaRPr lang="en-IN" sz="2400" b="1" dirty="0">
              <a:solidFill>
                <a:srgbClr val="00B050"/>
              </a:solidFill>
              <a:cs typeface="Arial" pitchFamily="34" charset="0"/>
            </a:endParaRPr>
          </a:p>
        </p:txBody>
      </p:sp>
    </p:spTree>
    <p:extLst>
      <p:ext uri="{BB962C8B-B14F-4D97-AF65-F5344CB8AC3E}">
        <p14:creationId xmlns:p14="http://schemas.microsoft.com/office/powerpoint/2010/main" val="781652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091" y="127038"/>
            <a:ext cx="7689273" cy="586946"/>
          </a:xfrm>
          <a:solidFill>
            <a:schemeClr val="tx1"/>
          </a:solidFill>
        </p:spPr>
        <p:txBody>
          <a:bodyPr>
            <a:noAutofit/>
          </a:bodyPr>
          <a:lstStyle/>
          <a:p>
            <a:pPr algn="ctr"/>
            <a:r>
              <a:rPr lang="en-IN" b="1" u="sng" dirty="0" smtClean="0">
                <a:solidFill>
                  <a:srgbClr val="FFC000"/>
                </a:solidFill>
                <a:latin typeface="Cambria Math" pitchFamily="18" charset="0"/>
                <a:ea typeface="Cambria Math" pitchFamily="18" charset="0"/>
              </a:rPr>
              <a:t>ORGANISATIONAL    STRUCTURE</a:t>
            </a:r>
            <a:endParaRPr lang="en-IN" sz="3200" b="1" u="sng" dirty="0">
              <a:solidFill>
                <a:schemeClr val="bg1"/>
              </a:solidFill>
              <a:latin typeface="Cambria Math" pitchFamily="18" charset="0"/>
              <a:ea typeface="Cambria Math" pitchFamily="18" charset="0"/>
            </a:endParaRPr>
          </a:p>
        </p:txBody>
      </p:sp>
      <p:graphicFrame>
        <p:nvGraphicFramePr>
          <p:cNvPr id="3" name="Diagram 2">
            <a:extLst>
              <a:ext uri="{FF2B5EF4-FFF2-40B4-BE49-F238E27FC236}">
                <a16:creationId xmlns="" xmlns:a16="http://schemas.microsoft.com/office/drawing/2014/main" id="{1E5179D6-1EE1-4C16-9467-55BE77FDB22C}"/>
              </a:ext>
            </a:extLst>
          </p:cNvPr>
          <p:cNvGraphicFramePr/>
          <p:nvPr>
            <p:extLst>
              <p:ext uri="{D42A27DB-BD31-4B8C-83A1-F6EECF244321}">
                <p14:modId xmlns:p14="http://schemas.microsoft.com/office/powerpoint/2010/main" val="1522133414"/>
              </p:ext>
            </p:extLst>
          </p:nvPr>
        </p:nvGraphicFramePr>
        <p:xfrm>
          <a:off x="827584" y="1929656"/>
          <a:ext cx="8227656" cy="4618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 xmlns:a16="http://schemas.microsoft.com/office/drawing/2014/main" id="{36A51CC2-C6E7-4AB6-B6F6-CD9A5D999743}"/>
              </a:ext>
            </a:extLst>
          </p:cNvPr>
          <p:cNvSpPr txBox="1"/>
          <p:nvPr/>
        </p:nvSpPr>
        <p:spPr>
          <a:xfrm>
            <a:off x="1403648" y="947232"/>
            <a:ext cx="5976664" cy="830997"/>
          </a:xfrm>
          <a:prstGeom prst="rect">
            <a:avLst/>
          </a:prstGeom>
          <a:noFill/>
        </p:spPr>
        <p:txBody>
          <a:bodyPr wrap="square" rtlCol="0">
            <a:spAutoFit/>
          </a:bodyPr>
          <a:lstStyle/>
          <a:p>
            <a:pPr marL="285750" indent="-285750">
              <a:buFont typeface="Wingdings" panose="05000000000000000000" pitchFamily="2" charset="2"/>
              <a:buChar char="Ø"/>
            </a:pPr>
            <a:r>
              <a:rPr lang="en-IN" sz="2400" b="1" dirty="0">
                <a:latin typeface="Cambria Math" pitchFamily="18" charset="0"/>
                <a:ea typeface="Cambria Math" pitchFamily="18" charset="0"/>
              </a:rPr>
              <a:t> 07 Chief Construction Engineer (CCEs) </a:t>
            </a:r>
          </a:p>
          <a:p>
            <a:pPr marL="285750" indent="-285750">
              <a:buFont typeface="Wingdings" panose="05000000000000000000" pitchFamily="2" charset="2"/>
              <a:buChar char="Ø"/>
            </a:pPr>
            <a:r>
              <a:rPr lang="en-IN" sz="2400" b="1" dirty="0">
                <a:latin typeface="Cambria Math" pitchFamily="18" charset="0"/>
                <a:ea typeface="Cambria Math" pitchFamily="18" charset="0"/>
              </a:rPr>
              <a:t> 12 Estate Management Unit (EMUs)</a:t>
            </a:r>
          </a:p>
        </p:txBody>
      </p:sp>
      <p:sp>
        <p:nvSpPr>
          <p:cNvPr id="7" name="Right Brace 6">
            <a:extLst>
              <a:ext uri="{FF2B5EF4-FFF2-40B4-BE49-F238E27FC236}">
                <a16:creationId xmlns="" xmlns:a16="http://schemas.microsoft.com/office/drawing/2014/main" id="{8DA763D7-1A05-402B-BFC1-503127435515}"/>
              </a:ext>
            </a:extLst>
          </p:cNvPr>
          <p:cNvSpPr/>
          <p:nvPr/>
        </p:nvSpPr>
        <p:spPr>
          <a:xfrm>
            <a:off x="6733306" y="963611"/>
            <a:ext cx="453982" cy="814617"/>
          </a:xfrm>
          <a:prstGeom prst="rightBrace">
            <a:avLst/>
          </a:prstGeom>
          <a:ln w="38100"/>
        </p:spPr>
        <p:style>
          <a:lnRef idx="1">
            <a:schemeClr val="dk1"/>
          </a:lnRef>
          <a:fillRef idx="0">
            <a:schemeClr val="dk1"/>
          </a:fillRef>
          <a:effectRef idx="0">
            <a:schemeClr val="dk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N" b="1">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8" name="TextBox 7">
            <a:extLst>
              <a:ext uri="{FF2B5EF4-FFF2-40B4-BE49-F238E27FC236}">
                <a16:creationId xmlns="" xmlns:a16="http://schemas.microsoft.com/office/drawing/2014/main" id="{2A9D8E2A-C005-46F5-A480-93DE0E0BD1B3}"/>
              </a:ext>
            </a:extLst>
          </p:cNvPr>
          <p:cNvSpPr txBox="1"/>
          <p:nvPr/>
        </p:nvSpPr>
        <p:spPr>
          <a:xfrm>
            <a:off x="7101557" y="1078061"/>
            <a:ext cx="1834630" cy="646331"/>
          </a:xfrm>
          <a:prstGeom prst="rect">
            <a:avLst/>
          </a:prstGeom>
          <a:noFill/>
          <a:ln w="12700">
            <a:solidFill>
              <a:schemeClr val="tx1"/>
            </a:solidFill>
          </a:ln>
        </p:spPr>
        <p:txBody>
          <a:bodyPr wrap="square" rtlCol="0">
            <a:spAutoFit/>
          </a:bodyPr>
          <a:lstStyle/>
          <a:p>
            <a:pPr algn="ctr"/>
            <a:r>
              <a:rPr lang="en-IN" b="1" dirty="0">
                <a:solidFill>
                  <a:srgbClr val="FF0000"/>
                </a:solidFill>
              </a:rPr>
              <a:t>Total 19 Establishments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557" y="260648"/>
            <a:ext cx="7165263" cy="529061"/>
          </a:xfrm>
          <a:solidFill>
            <a:srgbClr val="FFFF00"/>
          </a:solidFill>
        </p:spPr>
        <p:txBody>
          <a:bodyPr>
            <a:normAutofit fontScale="90000"/>
          </a:bodyPr>
          <a:lstStyle/>
          <a:p>
            <a:pPr algn="ctr"/>
            <a:r>
              <a:rPr lang="en-IN" sz="3200" b="1" u="sng" dirty="0" smtClean="0">
                <a:latin typeface="Cambria Math" pitchFamily="18" charset="0"/>
                <a:ea typeface="Cambria Math" pitchFamily="18" charset="0"/>
              </a:rPr>
              <a:t>MANAGERIAL  RESPONSIBILITY </a:t>
            </a:r>
            <a:endParaRPr lang="en-IN" sz="3200" b="1" u="sng" dirty="0">
              <a:latin typeface="Cambria Math" pitchFamily="18" charset="0"/>
              <a:ea typeface="Cambria Math" pitchFamily="18" charset="0"/>
            </a:endParaRPr>
          </a:p>
        </p:txBody>
      </p:sp>
      <p:sp>
        <p:nvSpPr>
          <p:cNvPr id="5" name="Content Placeholder 4"/>
          <p:cNvSpPr>
            <a:spLocks noGrp="1"/>
          </p:cNvSpPr>
          <p:nvPr>
            <p:ph idx="1"/>
          </p:nvPr>
        </p:nvSpPr>
        <p:spPr>
          <a:xfrm>
            <a:off x="899593" y="1340768"/>
            <a:ext cx="7634808" cy="4570454"/>
          </a:xfrm>
        </p:spPr>
        <p:txBody>
          <a:bodyPr>
            <a:normAutofit/>
          </a:bodyPr>
          <a:lstStyle/>
          <a:p>
            <a:pPr>
              <a:buFont typeface="Wingdings" pitchFamily="2" charset="2"/>
              <a:buChar char="Ø"/>
            </a:pPr>
            <a:r>
              <a:rPr lang="en-IN" sz="2400" dirty="0"/>
              <a:t> 	</a:t>
            </a:r>
            <a:r>
              <a:rPr lang="en-IN" sz="2400" dirty="0">
                <a:latin typeface="Cambria Math" pitchFamily="18" charset="0"/>
                <a:ea typeface="Cambria Math" pitchFamily="18" charset="0"/>
              </a:rPr>
              <a:t> </a:t>
            </a:r>
            <a:r>
              <a:rPr lang="en-IN" sz="2400" b="1" dirty="0" smtClean="0">
                <a:solidFill>
                  <a:srgbClr val="0070C0"/>
                </a:solidFill>
                <a:latin typeface="Cambria Math" pitchFamily="18" charset="0"/>
                <a:ea typeface="Cambria Math" pitchFamily="18" charset="0"/>
              </a:rPr>
              <a:t>Nodal </a:t>
            </a:r>
            <a:r>
              <a:rPr lang="en-IN" sz="2400" b="1" dirty="0">
                <a:solidFill>
                  <a:srgbClr val="0070C0"/>
                </a:solidFill>
                <a:latin typeface="Cambria Math" pitchFamily="18" charset="0"/>
                <a:ea typeface="Cambria Math" pitchFamily="18" charset="0"/>
              </a:rPr>
              <a:t>Officer 		 </a:t>
            </a:r>
            <a:r>
              <a:rPr lang="en-IN" sz="2400" b="1" dirty="0" smtClean="0">
                <a:solidFill>
                  <a:srgbClr val="0070C0"/>
                </a:solidFill>
                <a:latin typeface="Cambria Math" pitchFamily="18" charset="0"/>
                <a:ea typeface="Cambria Math" pitchFamily="18" charset="0"/>
              </a:rPr>
              <a:t>      </a:t>
            </a:r>
            <a:r>
              <a:rPr lang="en-IN" sz="2400" b="1" dirty="0">
                <a:solidFill>
                  <a:srgbClr val="0070C0"/>
                </a:solidFill>
                <a:latin typeface="Cambria Math" pitchFamily="18" charset="0"/>
                <a:ea typeface="Cambria Math" pitchFamily="18" charset="0"/>
              </a:rPr>
              <a:t>		</a:t>
            </a:r>
            <a:r>
              <a:rPr lang="en-IN" sz="2400" b="1" dirty="0" smtClean="0">
                <a:solidFill>
                  <a:srgbClr val="0070C0"/>
                </a:solidFill>
                <a:latin typeface="Cambria Math" pitchFamily="18" charset="0"/>
                <a:ea typeface="Cambria Math" pitchFamily="18" charset="0"/>
              </a:rPr>
              <a:t>       ---       </a:t>
            </a:r>
            <a:r>
              <a:rPr lang="en-IN" sz="2400" b="1" dirty="0">
                <a:solidFill>
                  <a:srgbClr val="0070C0"/>
                </a:solidFill>
                <a:latin typeface="Cambria Math" pitchFamily="18" charset="0"/>
                <a:ea typeface="Cambria Math" pitchFamily="18" charset="0"/>
              </a:rPr>
              <a:t>01</a:t>
            </a:r>
          </a:p>
          <a:p>
            <a:pPr>
              <a:buFont typeface="Wingdings" pitchFamily="2" charset="2"/>
              <a:buChar char="Ø"/>
            </a:pPr>
            <a:r>
              <a:rPr lang="en-IN" sz="2400" b="1" dirty="0">
                <a:latin typeface="Cambria Math" pitchFamily="18" charset="0"/>
                <a:ea typeface="Cambria Math" pitchFamily="18" charset="0"/>
              </a:rPr>
              <a:t>  Procurement Officer Admin		---     112</a:t>
            </a:r>
          </a:p>
          <a:p>
            <a:pPr>
              <a:buFont typeface="Wingdings" pitchFamily="2" charset="2"/>
              <a:buChar char="Ø"/>
            </a:pPr>
            <a:r>
              <a:rPr lang="en-IN" sz="2400" b="1" dirty="0">
                <a:latin typeface="Cambria Math" pitchFamily="18" charset="0"/>
                <a:ea typeface="Cambria Math" pitchFamily="18" charset="0"/>
              </a:rPr>
              <a:t>  </a:t>
            </a:r>
            <a:r>
              <a:rPr lang="en-IN" sz="2400" b="1" dirty="0">
                <a:solidFill>
                  <a:srgbClr val="00B050"/>
                </a:solidFill>
                <a:latin typeface="Cambria Math" pitchFamily="18" charset="0"/>
                <a:ea typeface="Cambria Math" pitchFamily="18" charset="0"/>
              </a:rPr>
              <a:t>Procurement  Officer Evaluator	---	     44</a:t>
            </a:r>
          </a:p>
          <a:p>
            <a:pPr>
              <a:buFont typeface="Wingdings" pitchFamily="2" charset="2"/>
              <a:buChar char="Ø"/>
            </a:pPr>
            <a:r>
              <a:rPr lang="en-IN" sz="2400" b="1" dirty="0">
                <a:latin typeface="Cambria Math" pitchFamily="18" charset="0"/>
                <a:ea typeface="Cambria Math" pitchFamily="18" charset="0"/>
              </a:rPr>
              <a:t>  </a:t>
            </a:r>
            <a:r>
              <a:rPr lang="en-IN" sz="2400" b="1" dirty="0">
                <a:solidFill>
                  <a:srgbClr val="DA0000"/>
                </a:solidFill>
                <a:latin typeface="Cambria Math" pitchFamily="18" charset="0"/>
                <a:ea typeface="Cambria Math" pitchFamily="18" charset="0"/>
              </a:rPr>
              <a:t>Procurement Officer Opener		---	  128</a:t>
            </a:r>
          </a:p>
          <a:p>
            <a:pPr>
              <a:buFont typeface="Wingdings" pitchFamily="2" charset="2"/>
              <a:buChar char="Ø"/>
            </a:pPr>
            <a:r>
              <a:rPr lang="en-IN" sz="2400" b="1" dirty="0">
                <a:latin typeface="Cambria Math" pitchFamily="18" charset="0"/>
                <a:ea typeface="Cambria Math" pitchFamily="18" charset="0"/>
              </a:rPr>
              <a:t>   Procurement Officer Publisher  	---	  103</a:t>
            </a:r>
          </a:p>
          <a:p>
            <a:pPr lvl="8">
              <a:buNone/>
            </a:pPr>
            <a:r>
              <a:rPr lang="en-IN" sz="1800" b="1" dirty="0">
                <a:latin typeface="Cambria Math" pitchFamily="18" charset="0"/>
                <a:ea typeface="Cambria Math" pitchFamily="18" charset="0"/>
              </a:rPr>
              <a:t>				----------</a:t>
            </a:r>
          </a:p>
          <a:p>
            <a:pPr lvl="4">
              <a:buNone/>
            </a:pPr>
            <a:r>
              <a:rPr lang="en-IN" sz="2000" b="1" dirty="0">
                <a:latin typeface="Cambria Math" pitchFamily="18" charset="0"/>
                <a:ea typeface="Cambria Math" pitchFamily="18" charset="0"/>
              </a:rPr>
              <a:t>				</a:t>
            </a:r>
            <a:r>
              <a:rPr lang="en-IN" sz="2400" b="1" dirty="0">
                <a:solidFill>
                  <a:srgbClr val="FF0000"/>
                </a:solidFill>
                <a:latin typeface="Cambria Math" pitchFamily="18" charset="0"/>
                <a:ea typeface="Cambria Math" pitchFamily="18" charset="0"/>
              </a:rPr>
              <a:t>Total	</a:t>
            </a:r>
            <a:r>
              <a:rPr lang="en-IN" sz="2000" b="1" dirty="0">
                <a:solidFill>
                  <a:srgbClr val="FF0000"/>
                </a:solidFill>
                <a:latin typeface="Cambria Math" pitchFamily="18" charset="0"/>
                <a:ea typeface="Cambria Math" pitchFamily="18" charset="0"/>
              </a:rPr>
              <a:t>	---	</a:t>
            </a:r>
            <a:r>
              <a:rPr lang="en-IN" sz="2400" b="1" dirty="0">
                <a:solidFill>
                  <a:srgbClr val="FF0000"/>
                </a:solidFill>
                <a:latin typeface="Cambria Math" pitchFamily="18" charset="0"/>
                <a:ea typeface="Cambria Math" pitchFamily="18" charset="0"/>
              </a:rPr>
              <a:t>  388</a:t>
            </a:r>
          </a:p>
          <a:p>
            <a:pPr lvl="4">
              <a:buNone/>
            </a:pPr>
            <a:r>
              <a:rPr lang="en-IN" sz="2000" b="1" dirty="0">
                <a:latin typeface="Cambria Math" pitchFamily="18" charset="0"/>
                <a:ea typeface="Cambria Math"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751" y="188640"/>
            <a:ext cx="8457704" cy="614924"/>
          </a:xfrm>
          <a:solidFill>
            <a:srgbClr val="FFFF00"/>
          </a:solidFill>
        </p:spPr>
        <p:txBody>
          <a:bodyPr>
            <a:normAutofit fontScale="90000"/>
          </a:bodyPr>
          <a:lstStyle/>
          <a:p>
            <a:pPr algn="ctr"/>
            <a:r>
              <a:rPr lang="en-IN" sz="2800" b="1" u="sng" dirty="0"/>
              <a:t>YEAR WISE DATA ON NUMBER OF TENDERS ISSUED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692988"/>
              </p:ext>
            </p:extLst>
          </p:nvPr>
        </p:nvGraphicFramePr>
        <p:xfrm>
          <a:off x="1452880" y="980728"/>
          <a:ext cx="7559039" cy="2655185"/>
        </p:xfrm>
        <a:graphic>
          <a:graphicData uri="http://schemas.openxmlformats.org/drawingml/2006/table">
            <a:tbl>
              <a:tblPr firstRow="1" bandRow="1">
                <a:tableStyleId>{E8B1032C-EA38-4F05-BA0D-38AFFFC7BED3}</a:tableStyleId>
              </a:tblPr>
              <a:tblGrid>
                <a:gridCol w="1626667">
                  <a:extLst>
                    <a:ext uri="{9D8B030D-6E8A-4147-A177-3AD203B41FA5}">
                      <a16:colId xmlns="" xmlns:a16="http://schemas.microsoft.com/office/drawing/2014/main" val="20000"/>
                    </a:ext>
                  </a:extLst>
                </a:gridCol>
                <a:gridCol w="1697392">
                  <a:extLst>
                    <a:ext uri="{9D8B030D-6E8A-4147-A177-3AD203B41FA5}">
                      <a16:colId xmlns="" xmlns:a16="http://schemas.microsoft.com/office/drawing/2014/main" val="20001"/>
                    </a:ext>
                  </a:extLst>
                </a:gridCol>
                <a:gridCol w="2051016">
                  <a:extLst>
                    <a:ext uri="{9D8B030D-6E8A-4147-A177-3AD203B41FA5}">
                      <a16:colId xmlns="" xmlns:a16="http://schemas.microsoft.com/office/drawing/2014/main" val="20002"/>
                    </a:ext>
                  </a:extLst>
                </a:gridCol>
                <a:gridCol w="2183964">
                  <a:extLst>
                    <a:ext uri="{9D8B030D-6E8A-4147-A177-3AD203B41FA5}">
                      <a16:colId xmlns="" xmlns:a16="http://schemas.microsoft.com/office/drawing/2014/main" val="20003"/>
                    </a:ext>
                  </a:extLst>
                </a:gridCol>
              </a:tblGrid>
              <a:tr h="654911">
                <a:tc>
                  <a:txBody>
                    <a:bodyPr/>
                    <a:lstStyle/>
                    <a:p>
                      <a:r>
                        <a:rPr lang="en-IN" sz="2000" b="1" dirty="0"/>
                        <a:t>Financial Year</a:t>
                      </a:r>
                    </a:p>
                  </a:txBody>
                  <a:tcPr/>
                </a:tc>
                <a:tc>
                  <a:txBody>
                    <a:bodyPr/>
                    <a:lstStyle/>
                    <a:p>
                      <a:pPr algn="ctr"/>
                      <a:r>
                        <a:rPr lang="en-IN" sz="2000" b="1" dirty="0"/>
                        <a:t>No of Tenders</a:t>
                      </a:r>
                    </a:p>
                  </a:txBody>
                  <a:tcPr/>
                </a:tc>
                <a:tc>
                  <a:txBody>
                    <a:bodyPr/>
                    <a:lstStyle/>
                    <a:p>
                      <a:pPr algn="ctr"/>
                      <a:r>
                        <a:rPr lang="en-IN" sz="2000" b="1" dirty="0"/>
                        <a:t>Value of Tenders (In Cr)</a:t>
                      </a:r>
                    </a:p>
                  </a:txBody>
                  <a:tcPr/>
                </a:tc>
                <a:tc>
                  <a:txBody>
                    <a:bodyPr/>
                    <a:lstStyle/>
                    <a:p>
                      <a:pPr algn="ctr"/>
                      <a:r>
                        <a:rPr lang="en-IN" sz="2000" b="1" dirty="0"/>
                        <a:t>Average</a:t>
                      </a:r>
                      <a:r>
                        <a:rPr lang="en-IN" sz="2000" b="1" baseline="0" dirty="0"/>
                        <a:t> tenders in a month </a:t>
                      </a:r>
                      <a:endParaRPr lang="en-IN" sz="2000" b="1" dirty="0"/>
                    </a:p>
                  </a:txBody>
                  <a:tcPr/>
                </a:tc>
                <a:extLst>
                  <a:ext uri="{0D108BD9-81ED-4DB2-BD59-A6C34878D82A}">
                    <a16:rowId xmlns="" xmlns:a16="http://schemas.microsoft.com/office/drawing/2014/main" val="10000"/>
                  </a:ext>
                </a:extLst>
              </a:tr>
              <a:tr h="511046">
                <a:tc>
                  <a:txBody>
                    <a:bodyPr/>
                    <a:lstStyle/>
                    <a:p>
                      <a:r>
                        <a:rPr lang="en-IN" b="1" dirty="0"/>
                        <a:t>2018-2019</a:t>
                      </a:r>
                    </a:p>
                  </a:txBody>
                  <a:tcPr/>
                </a:tc>
                <a:tc>
                  <a:txBody>
                    <a:bodyPr/>
                    <a:lstStyle/>
                    <a:p>
                      <a:pPr algn="ctr"/>
                      <a:r>
                        <a:rPr lang="en-IN" b="1" dirty="0">
                          <a:solidFill>
                            <a:srgbClr val="7030A0"/>
                          </a:solidFill>
                        </a:rPr>
                        <a:t>1109</a:t>
                      </a:r>
                    </a:p>
                  </a:txBody>
                  <a:tcPr/>
                </a:tc>
                <a:tc>
                  <a:txBody>
                    <a:bodyPr/>
                    <a:lstStyle/>
                    <a:p>
                      <a:pPr algn="ctr"/>
                      <a:r>
                        <a:rPr lang="en-IN" b="1" dirty="0">
                          <a:solidFill>
                            <a:srgbClr val="0070C0"/>
                          </a:solidFill>
                        </a:rPr>
                        <a:t>985.79</a:t>
                      </a:r>
                    </a:p>
                  </a:txBody>
                  <a:tcPr/>
                </a:tc>
                <a:tc>
                  <a:txBody>
                    <a:bodyPr/>
                    <a:lstStyle/>
                    <a:p>
                      <a:pPr algn="ctr"/>
                      <a:r>
                        <a:rPr lang="en-IN" b="1" dirty="0">
                          <a:solidFill>
                            <a:srgbClr val="FF0000"/>
                          </a:solidFill>
                        </a:rPr>
                        <a:t>In</a:t>
                      </a:r>
                      <a:r>
                        <a:rPr lang="en-IN" b="1" baseline="0" dirty="0">
                          <a:solidFill>
                            <a:srgbClr val="FF0000"/>
                          </a:solidFill>
                        </a:rPr>
                        <a:t> Progress</a:t>
                      </a:r>
                      <a:endParaRPr lang="en-IN" b="1" dirty="0">
                        <a:solidFill>
                          <a:srgbClr val="FF0000"/>
                        </a:solidFill>
                      </a:endParaRPr>
                    </a:p>
                  </a:txBody>
                  <a:tcPr/>
                </a:tc>
                <a:extLst>
                  <a:ext uri="{0D108BD9-81ED-4DB2-BD59-A6C34878D82A}">
                    <a16:rowId xmlns="" xmlns:a16="http://schemas.microsoft.com/office/drawing/2014/main" val="10001"/>
                  </a:ext>
                </a:extLst>
              </a:tr>
              <a:tr h="379433">
                <a:tc>
                  <a:txBody>
                    <a:bodyPr/>
                    <a:lstStyle/>
                    <a:p>
                      <a:r>
                        <a:rPr lang="en-IN" b="1" dirty="0"/>
                        <a:t>2017-2018</a:t>
                      </a:r>
                    </a:p>
                  </a:txBody>
                  <a:tcPr/>
                </a:tc>
                <a:tc>
                  <a:txBody>
                    <a:bodyPr/>
                    <a:lstStyle/>
                    <a:p>
                      <a:pPr algn="ctr"/>
                      <a:r>
                        <a:rPr lang="en-IN" b="1" dirty="0">
                          <a:solidFill>
                            <a:srgbClr val="7030A0"/>
                          </a:solidFill>
                        </a:rPr>
                        <a:t>1326</a:t>
                      </a:r>
                    </a:p>
                  </a:txBody>
                  <a:tcPr/>
                </a:tc>
                <a:tc>
                  <a:txBody>
                    <a:bodyPr/>
                    <a:lstStyle/>
                    <a:p>
                      <a:pPr algn="ctr"/>
                      <a:r>
                        <a:rPr lang="en-IN" b="1" dirty="0">
                          <a:solidFill>
                            <a:srgbClr val="0070C0"/>
                          </a:solidFill>
                        </a:rPr>
                        <a:t>1301.69</a:t>
                      </a:r>
                    </a:p>
                  </a:txBody>
                  <a:tcPr/>
                </a:tc>
                <a:tc>
                  <a:txBody>
                    <a:bodyPr/>
                    <a:lstStyle/>
                    <a:p>
                      <a:pPr algn="ctr"/>
                      <a:r>
                        <a:rPr lang="en-IN" b="1" dirty="0">
                          <a:solidFill>
                            <a:srgbClr val="FF0000"/>
                          </a:solidFill>
                        </a:rPr>
                        <a:t>111</a:t>
                      </a:r>
                    </a:p>
                  </a:txBody>
                  <a:tcPr/>
                </a:tc>
                <a:extLst>
                  <a:ext uri="{0D108BD9-81ED-4DB2-BD59-A6C34878D82A}">
                    <a16:rowId xmlns="" xmlns:a16="http://schemas.microsoft.com/office/drawing/2014/main" val="10002"/>
                  </a:ext>
                </a:extLst>
              </a:tr>
              <a:tr h="379433">
                <a:tc>
                  <a:txBody>
                    <a:bodyPr/>
                    <a:lstStyle/>
                    <a:p>
                      <a:r>
                        <a:rPr lang="en-IN" b="1" dirty="0"/>
                        <a:t>2016-2017</a:t>
                      </a:r>
                    </a:p>
                  </a:txBody>
                  <a:tcPr/>
                </a:tc>
                <a:tc>
                  <a:txBody>
                    <a:bodyPr/>
                    <a:lstStyle/>
                    <a:p>
                      <a:pPr algn="ctr"/>
                      <a:r>
                        <a:rPr lang="en-IN" b="1" dirty="0">
                          <a:solidFill>
                            <a:srgbClr val="7030A0"/>
                          </a:solidFill>
                        </a:rPr>
                        <a:t>1846</a:t>
                      </a:r>
                    </a:p>
                  </a:txBody>
                  <a:tcPr/>
                </a:tc>
                <a:tc>
                  <a:txBody>
                    <a:bodyPr/>
                    <a:lstStyle/>
                    <a:p>
                      <a:pPr algn="ctr"/>
                      <a:r>
                        <a:rPr lang="en-IN" b="1" dirty="0">
                          <a:solidFill>
                            <a:srgbClr val="0070C0"/>
                          </a:solidFill>
                        </a:rPr>
                        <a:t>1576.94</a:t>
                      </a:r>
                    </a:p>
                  </a:txBody>
                  <a:tcPr/>
                </a:tc>
                <a:tc>
                  <a:txBody>
                    <a:bodyPr/>
                    <a:lstStyle/>
                    <a:p>
                      <a:pPr algn="ctr"/>
                      <a:r>
                        <a:rPr lang="en-IN" b="1" dirty="0">
                          <a:solidFill>
                            <a:srgbClr val="FF0000"/>
                          </a:solidFill>
                        </a:rPr>
                        <a:t>154</a:t>
                      </a:r>
                    </a:p>
                  </a:txBody>
                  <a:tcPr/>
                </a:tc>
                <a:extLst>
                  <a:ext uri="{0D108BD9-81ED-4DB2-BD59-A6C34878D82A}">
                    <a16:rowId xmlns="" xmlns:a16="http://schemas.microsoft.com/office/drawing/2014/main" val="10003"/>
                  </a:ext>
                </a:extLst>
              </a:tr>
              <a:tr h="379433">
                <a:tc>
                  <a:txBody>
                    <a:bodyPr/>
                    <a:lstStyle/>
                    <a:p>
                      <a:r>
                        <a:rPr lang="en-IN" b="1" dirty="0"/>
                        <a:t>2015-2016</a:t>
                      </a:r>
                    </a:p>
                  </a:txBody>
                  <a:tcPr/>
                </a:tc>
                <a:tc>
                  <a:txBody>
                    <a:bodyPr/>
                    <a:lstStyle/>
                    <a:p>
                      <a:pPr algn="ctr"/>
                      <a:r>
                        <a:rPr lang="en-IN" b="1" dirty="0">
                          <a:solidFill>
                            <a:srgbClr val="7030A0"/>
                          </a:solidFill>
                        </a:rPr>
                        <a:t>262</a:t>
                      </a:r>
                    </a:p>
                  </a:txBody>
                  <a:tcPr/>
                </a:tc>
                <a:tc>
                  <a:txBody>
                    <a:bodyPr/>
                    <a:lstStyle/>
                    <a:p>
                      <a:pPr algn="ctr"/>
                      <a:r>
                        <a:rPr lang="en-IN" b="1" dirty="0">
                          <a:solidFill>
                            <a:srgbClr val="0070C0"/>
                          </a:solidFill>
                        </a:rPr>
                        <a:t>159.59</a:t>
                      </a:r>
                    </a:p>
                  </a:txBody>
                  <a:tcPr/>
                </a:tc>
                <a:tc>
                  <a:txBody>
                    <a:bodyPr/>
                    <a:lstStyle/>
                    <a:p>
                      <a:pPr algn="ctr"/>
                      <a:r>
                        <a:rPr lang="en-IN" b="1" dirty="0">
                          <a:solidFill>
                            <a:srgbClr val="FF0000"/>
                          </a:solidFill>
                        </a:rPr>
                        <a:t>65</a:t>
                      </a:r>
                    </a:p>
                  </a:txBody>
                  <a:tcPr/>
                </a:tc>
                <a:extLst>
                  <a:ext uri="{0D108BD9-81ED-4DB2-BD59-A6C34878D82A}">
                    <a16:rowId xmlns="" xmlns:a16="http://schemas.microsoft.com/office/drawing/2014/main" val="10004"/>
                  </a:ext>
                </a:extLst>
              </a:tr>
            </a:tbl>
          </a:graphicData>
        </a:graphic>
      </p:graphicFrame>
      <p:graphicFrame>
        <p:nvGraphicFramePr>
          <p:cNvPr id="6" name="Chart 5">
            <a:extLst>
              <a:ext uri="{FF2B5EF4-FFF2-40B4-BE49-F238E27FC236}">
                <a16:creationId xmlns="" xmlns:a16="http://schemas.microsoft.com/office/drawing/2014/main" id="{79794052-A5E2-43D1-869A-62F15E956CCC}"/>
              </a:ext>
            </a:extLst>
          </p:cNvPr>
          <p:cNvGraphicFramePr/>
          <p:nvPr>
            <p:extLst>
              <p:ext uri="{D42A27DB-BD31-4B8C-83A1-F6EECF244321}">
                <p14:modId xmlns:p14="http://schemas.microsoft.com/office/powerpoint/2010/main" val="1353420810"/>
              </p:ext>
            </p:extLst>
          </p:nvPr>
        </p:nvGraphicFramePr>
        <p:xfrm>
          <a:off x="1452880" y="3708400"/>
          <a:ext cx="7447280" cy="29609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D7AC4D27-9E43-4A1D-A9B4-F666C7608318}"/>
              </a:ext>
            </a:extLst>
          </p:cNvPr>
          <p:cNvSpPr txBox="1"/>
          <p:nvPr/>
        </p:nvSpPr>
        <p:spPr>
          <a:xfrm>
            <a:off x="1619672" y="715945"/>
            <a:ext cx="2808312" cy="461665"/>
          </a:xfrm>
          <a:prstGeom prst="rect">
            <a:avLst/>
          </a:prstGeom>
          <a:noFill/>
        </p:spPr>
        <p:txBody>
          <a:bodyPr wrap="square" rtlCol="0">
            <a:spAutoFit/>
          </a:bodyPr>
          <a:lstStyle/>
          <a:p>
            <a:r>
              <a:rPr lang="en-IN" sz="2400" b="1" dirty="0"/>
              <a:t> </a:t>
            </a:r>
          </a:p>
        </p:txBody>
      </p:sp>
      <p:sp>
        <p:nvSpPr>
          <p:cNvPr id="7" name="Content Placeholder 2">
            <a:extLst>
              <a:ext uri="{FF2B5EF4-FFF2-40B4-BE49-F238E27FC236}">
                <a16:creationId xmlns="" xmlns:a16="http://schemas.microsoft.com/office/drawing/2014/main" id="{A09426B2-11E4-461B-B80B-4FDF1DCD55A9}"/>
              </a:ext>
            </a:extLst>
          </p:cNvPr>
          <p:cNvSpPr txBox="1">
            <a:spLocks/>
          </p:cNvSpPr>
          <p:nvPr/>
        </p:nvSpPr>
        <p:spPr>
          <a:xfrm>
            <a:off x="1148956" y="4193217"/>
            <a:ext cx="7116856" cy="245965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None/>
            </a:pPr>
            <a:endParaRPr lang="en-IN" sz="4000" dirty="0"/>
          </a:p>
          <a:p>
            <a:endParaRPr lang="en-IN" sz="2000" b="1" dirty="0">
              <a:solidFill>
                <a:schemeClr val="accent1"/>
              </a:solidFill>
            </a:endParaRPr>
          </a:p>
        </p:txBody>
      </p:sp>
      <p:sp>
        <p:nvSpPr>
          <p:cNvPr id="9" name="TextBox 8"/>
          <p:cNvSpPr txBox="1"/>
          <p:nvPr/>
        </p:nvSpPr>
        <p:spPr>
          <a:xfrm>
            <a:off x="969819" y="300447"/>
            <a:ext cx="7730836" cy="4462760"/>
          </a:xfrm>
          <a:prstGeom prst="rect">
            <a:avLst/>
          </a:prstGeom>
          <a:noFill/>
        </p:spPr>
        <p:txBody>
          <a:bodyPr wrap="square" rtlCol="0">
            <a:spAutoFit/>
          </a:bodyPr>
          <a:lstStyle/>
          <a:p>
            <a:r>
              <a:rPr lang="en-IN" sz="3600" b="1" u="sng" dirty="0">
                <a:solidFill>
                  <a:schemeClr val="tx1">
                    <a:lumMod val="85000"/>
                    <a:lumOff val="15000"/>
                  </a:schemeClr>
                </a:solidFill>
                <a:latin typeface="+mj-lt"/>
                <a:ea typeface="+mj-ea"/>
                <a:cs typeface="+mj-cs"/>
              </a:rPr>
              <a:t>Award Received</a:t>
            </a:r>
          </a:p>
          <a:p>
            <a:endParaRPr lang="en-IN" sz="2400" b="1" u="sng" dirty="0">
              <a:solidFill>
                <a:schemeClr val="tx1">
                  <a:lumMod val="85000"/>
                  <a:lumOff val="15000"/>
                </a:schemeClr>
              </a:solidFill>
              <a:latin typeface="+mj-lt"/>
              <a:ea typeface="+mj-ea"/>
              <a:cs typeface="+mj-cs"/>
            </a:endParaRPr>
          </a:p>
          <a:p>
            <a:pPr marL="342900" indent="-342900" algn="just">
              <a:buFont typeface="Arial" panose="020B0604020202020204" pitchFamily="34" charset="0"/>
              <a:buChar char="•"/>
            </a:pPr>
            <a:endParaRPr lang="en-IN" sz="2800" b="1" dirty="0" smtClean="0">
              <a:solidFill>
                <a:srgbClr val="FF0000"/>
              </a:solidFill>
              <a:latin typeface="+mj-lt"/>
              <a:ea typeface="+mj-ea"/>
              <a:cs typeface="+mj-cs"/>
            </a:endParaRPr>
          </a:p>
          <a:p>
            <a:pPr marL="342900" indent="-342900" algn="just">
              <a:buFont typeface="Arial" panose="020B0604020202020204" pitchFamily="34" charset="0"/>
              <a:buChar char="•"/>
            </a:pPr>
            <a:endParaRPr lang="en-IN" sz="2800" b="1" dirty="0">
              <a:solidFill>
                <a:srgbClr val="FF0000"/>
              </a:solidFill>
              <a:latin typeface="+mj-lt"/>
              <a:ea typeface="+mj-ea"/>
              <a:cs typeface="+mj-cs"/>
            </a:endParaRPr>
          </a:p>
          <a:p>
            <a:pPr marL="342900" indent="-342900" algn="just">
              <a:buFont typeface="Arial" panose="020B0604020202020204" pitchFamily="34" charset="0"/>
              <a:buChar char="•"/>
            </a:pPr>
            <a:endParaRPr lang="en-IN" sz="2800" b="1" dirty="0" smtClean="0">
              <a:solidFill>
                <a:srgbClr val="FF0000"/>
              </a:solidFill>
              <a:latin typeface="+mj-lt"/>
              <a:ea typeface="+mj-ea"/>
              <a:cs typeface="+mj-cs"/>
            </a:endParaRPr>
          </a:p>
          <a:p>
            <a:pPr marL="342900" indent="-342900" algn="just">
              <a:buFont typeface="Arial" panose="020B0604020202020204" pitchFamily="34" charset="0"/>
              <a:buChar char="•"/>
            </a:pPr>
            <a:endParaRPr lang="en-IN" sz="2800" b="1" dirty="0">
              <a:solidFill>
                <a:srgbClr val="FF0000"/>
              </a:solidFill>
              <a:latin typeface="+mj-lt"/>
              <a:ea typeface="+mj-ea"/>
              <a:cs typeface="+mj-cs"/>
            </a:endParaRPr>
          </a:p>
          <a:p>
            <a:pPr marL="342900" indent="-342900" algn="just">
              <a:buFont typeface="Arial" panose="020B0604020202020204" pitchFamily="34" charset="0"/>
              <a:buChar char="•"/>
            </a:pPr>
            <a:r>
              <a:rPr lang="en-IN" sz="2800" b="1" dirty="0" smtClean="0">
                <a:solidFill>
                  <a:srgbClr val="FF0000"/>
                </a:solidFill>
                <a:latin typeface="+mj-lt"/>
                <a:ea typeface="+mj-ea"/>
                <a:cs typeface="+mj-cs"/>
              </a:rPr>
              <a:t>DRDO </a:t>
            </a:r>
            <a:r>
              <a:rPr lang="en-IN" sz="2800" b="1" dirty="0">
                <a:solidFill>
                  <a:srgbClr val="FF0000"/>
                </a:solidFill>
                <a:latin typeface="+mj-lt"/>
                <a:ea typeface="+mj-ea"/>
                <a:cs typeface="+mj-cs"/>
              </a:rPr>
              <a:t>was selected as one of the best performers    based on e-tendering for the year 2016-2017 under Central Procuring Entities Category. </a:t>
            </a:r>
            <a:endParaRPr lang="en-IN" sz="3200" b="1" dirty="0">
              <a:solidFill>
                <a:srgbClr val="FF0000"/>
              </a:solidFill>
              <a:latin typeface="+mj-lt"/>
              <a:ea typeface="+mj-ea"/>
              <a:cs typeface="+mj-cs"/>
            </a:endParaRPr>
          </a:p>
        </p:txBody>
      </p:sp>
      <p:pic>
        <p:nvPicPr>
          <p:cNvPr id="10" name="Picture 6" descr="Image result for drdo logo">
            <a:extLst>
              <a:ext uri="{FF2B5EF4-FFF2-40B4-BE49-F238E27FC236}">
                <a16:creationId xmlns="" xmlns:a16="http://schemas.microsoft.com/office/drawing/2014/main" id="{42E75242-8EE5-4C4E-8E9C-38EB647FC24D}"/>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7112" t="11781" r="8842" b="6862"/>
          <a:stretch>
            <a:fillRect/>
          </a:stretch>
        </p:blipFill>
        <p:spPr bwMode="auto">
          <a:xfrm>
            <a:off x="3720258" y="946777"/>
            <a:ext cx="1990419" cy="1866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509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36" y="209351"/>
            <a:ext cx="5611091" cy="594213"/>
          </a:xfrm>
          <a:solidFill>
            <a:srgbClr val="FFC000"/>
          </a:solidFill>
        </p:spPr>
        <p:txBody>
          <a:bodyPr>
            <a:noAutofit/>
          </a:bodyPr>
          <a:lstStyle/>
          <a:p>
            <a:pPr algn="ctr"/>
            <a:r>
              <a:rPr lang="en-IN" sz="2400" b="1" u="sng" dirty="0" smtClean="0"/>
              <a:t>CHALLENGES </a:t>
            </a:r>
            <a:r>
              <a:rPr lang="en-IN" sz="2400" b="1" u="sng" dirty="0"/>
              <a:t>FACED </a:t>
            </a:r>
          </a:p>
        </p:txBody>
      </p:sp>
      <p:sp>
        <p:nvSpPr>
          <p:cNvPr id="3" name="Content Placeholder 2"/>
          <p:cNvSpPr>
            <a:spLocks noGrp="1"/>
          </p:cNvSpPr>
          <p:nvPr>
            <p:ph idx="1"/>
          </p:nvPr>
        </p:nvSpPr>
        <p:spPr>
          <a:xfrm>
            <a:off x="720436" y="1288459"/>
            <a:ext cx="8091055" cy="4723476"/>
          </a:xfrm>
        </p:spPr>
        <p:txBody>
          <a:bodyPr>
            <a:normAutofit lnSpcReduction="10000"/>
          </a:bodyPr>
          <a:lstStyle/>
          <a:p>
            <a:pPr algn="just">
              <a:spcBef>
                <a:spcPts val="900"/>
              </a:spcBef>
              <a:buClr>
                <a:schemeClr val="tx1"/>
              </a:buClr>
              <a:buFont typeface="Wingdings" pitchFamily="2" charset="2"/>
              <a:buChar char="ü"/>
            </a:pPr>
            <a:r>
              <a:rPr lang="en-IN" sz="2400" b="1" dirty="0" smtClean="0">
                <a:solidFill>
                  <a:srgbClr val="0070C0"/>
                </a:solidFill>
              </a:rPr>
              <a:t>Damage </a:t>
            </a:r>
            <a:r>
              <a:rPr lang="en-IN" sz="2400" b="1" dirty="0">
                <a:solidFill>
                  <a:srgbClr val="0070C0"/>
                </a:solidFill>
              </a:rPr>
              <a:t>of one DSC of bid opening officers (2 out of 2) resulted in cancellation of tenders (Approx 30nos).</a:t>
            </a:r>
          </a:p>
          <a:p>
            <a:pPr algn="just">
              <a:spcBef>
                <a:spcPts val="900"/>
              </a:spcBef>
              <a:buClr>
                <a:schemeClr val="tx1"/>
              </a:buClr>
              <a:buFont typeface="Wingdings" pitchFamily="2" charset="2"/>
              <a:buChar char="ü"/>
            </a:pPr>
            <a:r>
              <a:rPr lang="en-IN" sz="2400" b="1" dirty="0">
                <a:solidFill>
                  <a:schemeClr val="tx1"/>
                </a:solidFill>
              </a:rPr>
              <a:t>NIC template on CPP Portal for Enlistment of Categories </a:t>
            </a:r>
            <a:r>
              <a:rPr lang="en-IN" sz="2400" b="1" dirty="0" smtClean="0">
                <a:solidFill>
                  <a:schemeClr val="tx1"/>
                </a:solidFill>
              </a:rPr>
              <a:t>(Limited </a:t>
            </a:r>
            <a:r>
              <a:rPr lang="en-IN" sz="2400" b="1" dirty="0">
                <a:solidFill>
                  <a:schemeClr val="tx1"/>
                </a:solidFill>
              </a:rPr>
              <a:t>Tendering) is not matching with the DCW&amp;E requirements. Because of this all the vendors need to be selected every time for every tender and it is resulting in      unnecessary delay and inconsistency in selection of vendor while publication of  limited tender.</a:t>
            </a:r>
          </a:p>
          <a:p>
            <a:pPr algn="just">
              <a:spcBef>
                <a:spcPts val="900"/>
              </a:spcBef>
              <a:buClr>
                <a:schemeClr val="tx1"/>
              </a:buClr>
              <a:buFont typeface="Wingdings" pitchFamily="2" charset="2"/>
              <a:buChar char="ü"/>
            </a:pPr>
            <a:r>
              <a:rPr lang="en-IN" sz="2400" b="1" dirty="0">
                <a:solidFill>
                  <a:srgbClr val="00B050"/>
                </a:solidFill>
              </a:rPr>
              <a:t>So NIC is requested to make a provision on NIC portal for the following categories as per DCW&amp;E requirement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6224"/>
            <a:ext cx="8748464" cy="1280890"/>
          </a:xfrm>
        </p:spPr>
        <p:txBody>
          <a:bodyPr>
            <a:normAutofit/>
          </a:bodyPr>
          <a:lstStyle/>
          <a:p>
            <a:pPr algn="ctr"/>
            <a:r>
              <a:rPr lang="en-IN" sz="2400" b="1" u="sng" dirty="0"/>
              <a:t>Requirement of DCW&amp;E – </a:t>
            </a:r>
            <a:r>
              <a:rPr lang="en-IN" sz="2400" b="1" u="sng" dirty="0" smtClean="0"/>
              <a:t>DRDO</a:t>
            </a:r>
            <a:br>
              <a:rPr lang="en-IN" sz="2400" b="1" u="sng" dirty="0" smtClean="0"/>
            </a:br>
            <a:endParaRPr lang="en-IN" sz="20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8086811"/>
              </p:ext>
            </p:extLst>
          </p:nvPr>
        </p:nvGraphicFramePr>
        <p:xfrm>
          <a:off x="1306665" y="1149928"/>
          <a:ext cx="7366279" cy="2286685"/>
        </p:xfrm>
        <a:graphic>
          <a:graphicData uri="http://schemas.openxmlformats.org/drawingml/2006/table">
            <a:tbl>
              <a:tblPr firstRow="1" bandRow="1">
                <a:tableStyleId>{E8B1032C-EA38-4F05-BA0D-38AFFFC7BED3}</a:tableStyleId>
              </a:tblPr>
              <a:tblGrid>
                <a:gridCol w="847550">
                  <a:extLst>
                    <a:ext uri="{9D8B030D-6E8A-4147-A177-3AD203B41FA5}">
                      <a16:colId xmlns="" xmlns:a16="http://schemas.microsoft.com/office/drawing/2014/main" val="20000"/>
                    </a:ext>
                  </a:extLst>
                </a:gridCol>
                <a:gridCol w="3045708">
                  <a:extLst>
                    <a:ext uri="{9D8B030D-6E8A-4147-A177-3AD203B41FA5}">
                      <a16:colId xmlns="" xmlns:a16="http://schemas.microsoft.com/office/drawing/2014/main" val="20001"/>
                    </a:ext>
                  </a:extLst>
                </a:gridCol>
                <a:gridCol w="598760">
                  <a:extLst>
                    <a:ext uri="{9D8B030D-6E8A-4147-A177-3AD203B41FA5}">
                      <a16:colId xmlns="" xmlns:a16="http://schemas.microsoft.com/office/drawing/2014/main" val="20002"/>
                    </a:ext>
                  </a:extLst>
                </a:gridCol>
                <a:gridCol w="593286">
                  <a:extLst>
                    <a:ext uri="{9D8B030D-6E8A-4147-A177-3AD203B41FA5}">
                      <a16:colId xmlns="" xmlns:a16="http://schemas.microsoft.com/office/drawing/2014/main" val="20003"/>
                    </a:ext>
                  </a:extLst>
                </a:gridCol>
                <a:gridCol w="579514">
                  <a:extLst>
                    <a:ext uri="{9D8B030D-6E8A-4147-A177-3AD203B41FA5}">
                      <a16:colId xmlns="" xmlns:a16="http://schemas.microsoft.com/office/drawing/2014/main" val="20004"/>
                    </a:ext>
                  </a:extLst>
                </a:gridCol>
                <a:gridCol w="579514">
                  <a:extLst>
                    <a:ext uri="{9D8B030D-6E8A-4147-A177-3AD203B41FA5}">
                      <a16:colId xmlns="" xmlns:a16="http://schemas.microsoft.com/office/drawing/2014/main" val="20005"/>
                    </a:ext>
                  </a:extLst>
                </a:gridCol>
                <a:gridCol w="579514">
                  <a:extLst>
                    <a:ext uri="{9D8B030D-6E8A-4147-A177-3AD203B41FA5}">
                      <a16:colId xmlns="" xmlns:a16="http://schemas.microsoft.com/office/drawing/2014/main" val="20006"/>
                    </a:ext>
                  </a:extLst>
                </a:gridCol>
                <a:gridCol w="542433">
                  <a:extLst>
                    <a:ext uri="{9D8B030D-6E8A-4147-A177-3AD203B41FA5}">
                      <a16:colId xmlns="" xmlns:a16="http://schemas.microsoft.com/office/drawing/2014/main" val="20007"/>
                    </a:ext>
                  </a:extLst>
                </a:gridCol>
              </a:tblGrid>
              <a:tr h="457337">
                <a:tc rowSpan="2">
                  <a:txBody>
                    <a:bodyPr/>
                    <a:lstStyle/>
                    <a:p>
                      <a:pPr algn="ctr">
                        <a:lnSpc>
                          <a:spcPct val="150000"/>
                        </a:lnSpc>
                      </a:pPr>
                      <a:r>
                        <a:rPr lang="en-IN" sz="1800" dirty="0" err="1">
                          <a:solidFill>
                            <a:srgbClr val="7030A0"/>
                          </a:solidFill>
                        </a:rPr>
                        <a:t>S.No</a:t>
                      </a:r>
                      <a:endParaRPr lang="en-IN" sz="1800" dirty="0">
                        <a:solidFill>
                          <a:srgbClr val="7030A0"/>
                        </a:solidFill>
                      </a:endParaRPr>
                    </a:p>
                  </a:txBody>
                  <a:tcPr/>
                </a:tc>
                <a:tc rowSpan="2">
                  <a:txBody>
                    <a:bodyPr/>
                    <a:lstStyle/>
                    <a:p>
                      <a:pPr algn="ctr">
                        <a:lnSpc>
                          <a:spcPct val="150000"/>
                        </a:lnSpc>
                      </a:pPr>
                      <a:r>
                        <a:rPr lang="en-IN" sz="1800" dirty="0">
                          <a:solidFill>
                            <a:srgbClr val="7030A0"/>
                          </a:solidFill>
                        </a:rPr>
                        <a:t>General Category</a:t>
                      </a:r>
                    </a:p>
                  </a:txBody>
                  <a:tcPr/>
                </a:tc>
                <a:tc gridSpan="6">
                  <a:txBody>
                    <a:bodyPr/>
                    <a:lstStyle/>
                    <a:p>
                      <a:pPr algn="ctr"/>
                      <a:r>
                        <a:rPr lang="en-IN" sz="1800" dirty="0">
                          <a:solidFill>
                            <a:srgbClr val="7030A0"/>
                          </a:solidFill>
                        </a:rPr>
                        <a:t>Class</a:t>
                      </a: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 xmlns:a16="http://schemas.microsoft.com/office/drawing/2014/main" val="10000"/>
                  </a:ext>
                </a:extLst>
              </a:tr>
              <a:tr h="457337">
                <a:tc vMerge="1">
                  <a:txBody>
                    <a:bodyPr/>
                    <a:lstStyle/>
                    <a:p>
                      <a:endParaRPr lang="en-IN" sz="1800" dirty="0"/>
                    </a:p>
                  </a:txBody>
                  <a:tcPr/>
                </a:tc>
                <a:tc vMerge="1">
                  <a:txBody>
                    <a:bodyPr/>
                    <a:lstStyle/>
                    <a:p>
                      <a:endParaRPr lang="en-IN" sz="1800" dirty="0"/>
                    </a:p>
                  </a:txBody>
                  <a:tcPr/>
                </a:tc>
                <a:tc>
                  <a:txBody>
                    <a:bodyPr/>
                    <a:lstStyle/>
                    <a:p>
                      <a:pPr algn="ctr"/>
                      <a:r>
                        <a:rPr lang="en-IN" sz="1800" b="1" dirty="0">
                          <a:solidFill>
                            <a:srgbClr val="7030A0"/>
                          </a:solidFill>
                        </a:rPr>
                        <a:t>IV</a:t>
                      </a:r>
                    </a:p>
                  </a:txBody>
                  <a:tcPr/>
                </a:tc>
                <a:tc>
                  <a:txBody>
                    <a:bodyPr/>
                    <a:lstStyle/>
                    <a:p>
                      <a:pPr algn="ctr"/>
                      <a:r>
                        <a:rPr lang="en-IN" sz="1800" b="1" dirty="0">
                          <a:solidFill>
                            <a:srgbClr val="0070C0"/>
                          </a:solidFill>
                        </a:rPr>
                        <a:t>III</a:t>
                      </a:r>
                    </a:p>
                  </a:txBody>
                  <a:tcPr/>
                </a:tc>
                <a:tc>
                  <a:txBody>
                    <a:bodyPr/>
                    <a:lstStyle/>
                    <a:p>
                      <a:pPr algn="ctr"/>
                      <a:r>
                        <a:rPr lang="en-IN" sz="1800" b="1" dirty="0">
                          <a:solidFill>
                            <a:srgbClr val="00B050"/>
                          </a:solidFill>
                        </a:rPr>
                        <a:t>II</a:t>
                      </a:r>
                    </a:p>
                  </a:txBody>
                  <a:tcPr/>
                </a:tc>
                <a:tc>
                  <a:txBody>
                    <a:bodyPr/>
                    <a:lstStyle/>
                    <a:p>
                      <a:pPr algn="ctr"/>
                      <a:r>
                        <a:rPr lang="en-IN" sz="1800" b="1" dirty="0">
                          <a:solidFill>
                            <a:schemeClr val="accent2"/>
                          </a:solidFill>
                        </a:rPr>
                        <a:t>I</a:t>
                      </a:r>
                    </a:p>
                  </a:txBody>
                  <a:tcPr/>
                </a:tc>
                <a:tc>
                  <a:txBody>
                    <a:bodyPr/>
                    <a:lstStyle/>
                    <a:p>
                      <a:pPr algn="ctr"/>
                      <a:r>
                        <a:rPr lang="en-IN" sz="1800" b="1" dirty="0">
                          <a:solidFill>
                            <a:srgbClr val="00B0F0"/>
                          </a:solidFill>
                        </a:rPr>
                        <a:t>B</a:t>
                      </a:r>
                    </a:p>
                  </a:txBody>
                  <a:tcPr/>
                </a:tc>
                <a:tc>
                  <a:txBody>
                    <a:bodyPr/>
                    <a:lstStyle/>
                    <a:p>
                      <a:pPr algn="ctr"/>
                      <a:r>
                        <a:rPr lang="en-IN" sz="1800" b="1" dirty="0">
                          <a:solidFill>
                            <a:schemeClr val="tx1"/>
                          </a:solidFill>
                        </a:rPr>
                        <a:t>A</a:t>
                      </a:r>
                    </a:p>
                  </a:txBody>
                  <a:tcPr/>
                </a:tc>
                <a:extLst>
                  <a:ext uri="{0D108BD9-81ED-4DB2-BD59-A6C34878D82A}">
                    <a16:rowId xmlns="" xmlns:a16="http://schemas.microsoft.com/office/drawing/2014/main" val="10001"/>
                  </a:ext>
                </a:extLst>
              </a:tr>
              <a:tr h="457337">
                <a:tc>
                  <a:txBody>
                    <a:bodyPr/>
                    <a:lstStyle/>
                    <a:p>
                      <a:r>
                        <a:rPr lang="en-IN" sz="1800" dirty="0"/>
                        <a:t>2</a:t>
                      </a:r>
                    </a:p>
                  </a:txBody>
                  <a:tcPr/>
                </a:tc>
                <a:tc>
                  <a:txBody>
                    <a:bodyPr/>
                    <a:lstStyle/>
                    <a:p>
                      <a:pPr algn="l"/>
                      <a:r>
                        <a:rPr lang="en-IN" sz="1800" b="1" dirty="0"/>
                        <a:t>Electrical</a:t>
                      </a:r>
                    </a:p>
                  </a:txBody>
                  <a:tcPr/>
                </a:tc>
                <a:tc rowSpan="3" gridSpan="6">
                  <a:txBody>
                    <a:bodyPr/>
                    <a:lstStyle/>
                    <a:p>
                      <a:pPr algn="ctr"/>
                      <a:endParaRPr lang="en-IN" sz="1800" b="1" dirty="0">
                        <a:solidFill>
                          <a:srgbClr val="7030A0"/>
                        </a:solidFill>
                      </a:endParaRPr>
                    </a:p>
                  </a:txBody>
                  <a:tcPr/>
                </a:tc>
                <a:tc rowSpan="3" hMerge="1">
                  <a:txBody>
                    <a:bodyPr/>
                    <a:lstStyle/>
                    <a:p>
                      <a:pPr algn="ctr"/>
                      <a:endParaRPr lang="en-IN" sz="1800" b="1" dirty="0">
                        <a:solidFill>
                          <a:srgbClr val="0070C0"/>
                        </a:solidFill>
                      </a:endParaRPr>
                    </a:p>
                  </a:txBody>
                  <a:tcPr/>
                </a:tc>
                <a:tc rowSpan="3" hMerge="1">
                  <a:txBody>
                    <a:bodyPr/>
                    <a:lstStyle/>
                    <a:p>
                      <a:pPr algn="ctr"/>
                      <a:endParaRPr lang="en-IN" sz="1800" b="1" dirty="0">
                        <a:solidFill>
                          <a:srgbClr val="00B050"/>
                        </a:solidFill>
                      </a:endParaRPr>
                    </a:p>
                  </a:txBody>
                  <a:tcPr/>
                </a:tc>
                <a:tc rowSpan="3" hMerge="1">
                  <a:txBody>
                    <a:bodyPr/>
                    <a:lstStyle/>
                    <a:p>
                      <a:pPr algn="ctr"/>
                      <a:endParaRPr lang="en-IN" sz="1800" b="1" dirty="0">
                        <a:solidFill>
                          <a:schemeClr val="accent2"/>
                        </a:solidFill>
                      </a:endParaRPr>
                    </a:p>
                  </a:txBody>
                  <a:tcPr/>
                </a:tc>
                <a:tc rowSpan="3" hMerge="1">
                  <a:txBody>
                    <a:bodyPr/>
                    <a:lstStyle/>
                    <a:p>
                      <a:pPr algn="ctr"/>
                      <a:endParaRPr lang="en-IN" sz="1800" b="1" dirty="0">
                        <a:solidFill>
                          <a:srgbClr val="00B0F0"/>
                        </a:solidFill>
                      </a:endParaRPr>
                    </a:p>
                  </a:txBody>
                  <a:tcPr/>
                </a:tc>
                <a:tc rowSpan="3" hMerge="1">
                  <a:txBody>
                    <a:bodyPr/>
                    <a:lstStyle/>
                    <a:p>
                      <a:pPr algn="ctr"/>
                      <a:endParaRPr lang="en-IN" sz="1800" b="1" dirty="0">
                        <a:solidFill>
                          <a:schemeClr val="tx1"/>
                        </a:solidFill>
                      </a:endParaRPr>
                    </a:p>
                  </a:txBody>
                  <a:tcPr/>
                </a:tc>
                <a:extLst>
                  <a:ext uri="{0D108BD9-81ED-4DB2-BD59-A6C34878D82A}">
                    <a16:rowId xmlns="" xmlns:a16="http://schemas.microsoft.com/office/drawing/2014/main" val="10003"/>
                  </a:ext>
                </a:extLst>
              </a:tr>
              <a:tr h="457337">
                <a:tc>
                  <a:txBody>
                    <a:bodyPr/>
                    <a:lstStyle/>
                    <a:p>
                      <a:r>
                        <a:rPr lang="en-IN" sz="1800" dirty="0"/>
                        <a:t>3</a:t>
                      </a:r>
                    </a:p>
                  </a:txBody>
                  <a:tcPr/>
                </a:tc>
                <a:tc>
                  <a:txBody>
                    <a:bodyPr/>
                    <a:lstStyle/>
                    <a:p>
                      <a:pPr algn="l"/>
                      <a:r>
                        <a:rPr lang="en-IN" sz="1800" b="1" dirty="0"/>
                        <a:t>HVAC</a:t>
                      </a:r>
                    </a:p>
                  </a:txBody>
                  <a:tcPr/>
                </a:tc>
                <a:tc gridSpan="6" vMerge="1">
                  <a:txBody>
                    <a:bodyPr/>
                    <a:lstStyle/>
                    <a:p>
                      <a:pPr algn="ctr"/>
                      <a:endParaRPr lang="en-IN" sz="1800" b="1" dirty="0">
                        <a:solidFill>
                          <a:srgbClr val="7030A0"/>
                        </a:solidFill>
                      </a:endParaRPr>
                    </a:p>
                  </a:txBody>
                  <a:tcPr/>
                </a:tc>
                <a:tc hMerge="1" vMerge="1">
                  <a:txBody>
                    <a:bodyPr/>
                    <a:lstStyle/>
                    <a:p>
                      <a:pPr algn="ctr"/>
                      <a:endParaRPr lang="en-IN" sz="1800" b="1" dirty="0">
                        <a:solidFill>
                          <a:srgbClr val="0070C0"/>
                        </a:solidFill>
                      </a:endParaRPr>
                    </a:p>
                  </a:txBody>
                  <a:tcPr/>
                </a:tc>
                <a:tc hMerge="1" vMerge="1">
                  <a:txBody>
                    <a:bodyPr/>
                    <a:lstStyle/>
                    <a:p>
                      <a:pPr algn="ctr"/>
                      <a:endParaRPr lang="en-IN" sz="1800" b="1" dirty="0">
                        <a:solidFill>
                          <a:srgbClr val="00B050"/>
                        </a:solidFill>
                      </a:endParaRPr>
                    </a:p>
                  </a:txBody>
                  <a:tcPr/>
                </a:tc>
                <a:tc hMerge="1" vMerge="1">
                  <a:txBody>
                    <a:bodyPr/>
                    <a:lstStyle/>
                    <a:p>
                      <a:pPr algn="ctr"/>
                      <a:endParaRPr lang="en-IN" sz="1800" b="1" dirty="0">
                        <a:solidFill>
                          <a:schemeClr val="accent2"/>
                        </a:solidFill>
                      </a:endParaRPr>
                    </a:p>
                  </a:txBody>
                  <a:tcPr/>
                </a:tc>
                <a:tc hMerge="1" vMerge="1">
                  <a:txBody>
                    <a:bodyPr/>
                    <a:lstStyle/>
                    <a:p>
                      <a:pPr algn="ctr"/>
                      <a:endParaRPr lang="en-IN" sz="1800" b="1" dirty="0">
                        <a:solidFill>
                          <a:srgbClr val="00B0F0"/>
                        </a:solidFill>
                      </a:endParaRPr>
                    </a:p>
                  </a:txBody>
                  <a:tcPr/>
                </a:tc>
                <a:tc hMerge="1" vMerge="1">
                  <a:txBody>
                    <a:bodyPr/>
                    <a:lstStyle/>
                    <a:p>
                      <a:pPr algn="ctr"/>
                      <a:endParaRPr lang="en-IN" sz="1800" b="1" dirty="0">
                        <a:solidFill>
                          <a:schemeClr val="tx1"/>
                        </a:solidFill>
                      </a:endParaRPr>
                    </a:p>
                  </a:txBody>
                  <a:tcPr/>
                </a:tc>
                <a:extLst>
                  <a:ext uri="{0D108BD9-81ED-4DB2-BD59-A6C34878D82A}">
                    <a16:rowId xmlns="" xmlns:a16="http://schemas.microsoft.com/office/drawing/2014/main" val="10004"/>
                  </a:ext>
                </a:extLst>
              </a:tr>
              <a:tr h="457337">
                <a:tc>
                  <a:txBody>
                    <a:bodyPr/>
                    <a:lstStyle/>
                    <a:p>
                      <a:r>
                        <a:rPr lang="en-IN" sz="1800" dirty="0"/>
                        <a:t>4</a:t>
                      </a:r>
                    </a:p>
                  </a:txBody>
                  <a:tcPr/>
                </a:tc>
                <a:tc>
                  <a:txBody>
                    <a:bodyPr/>
                    <a:lstStyle/>
                    <a:p>
                      <a:pPr algn="l"/>
                      <a:r>
                        <a:rPr lang="en-IN" sz="1800" b="1" dirty="0"/>
                        <a:t>Furniture </a:t>
                      </a:r>
                    </a:p>
                  </a:txBody>
                  <a:tcPr/>
                </a:tc>
                <a:tc gridSpan="6" vMerge="1">
                  <a:txBody>
                    <a:bodyPr/>
                    <a:lstStyle/>
                    <a:p>
                      <a:pPr algn="ctr"/>
                      <a:endParaRPr lang="en-IN" sz="1800" b="1" dirty="0">
                        <a:solidFill>
                          <a:srgbClr val="7030A0"/>
                        </a:solidFill>
                      </a:endParaRPr>
                    </a:p>
                  </a:txBody>
                  <a:tcPr/>
                </a:tc>
                <a:tc hMerge="1" vMerge="1">
                  <a:txBody>
                    <a:bodyPr/>
                    <a:lstStyle/>
                    <a:p>
                      <a:pPr algn="ctr"/>
                      <a:endParaRPr lang="en-IN" sz="1800" b="1" dirty="0">
                        <a:solidFill>
                          <a:srgbClr val="0070C0"/>
                        </a:solidFill>
                      </a:endParaRPr>
                    </a:p>
                  </a:txBody>
                  <a:tcPr/>
                </a:tc>
                <a:tc hMerge="1" vMerge="1">
                  <a:txBody>
                    <a:bodyPr/>
                    <a:lstStyle/>
                    <a:p>
                      <a:pPr algn="ctr"/>
                      <a:endParaRPr lang="en-IN" sz="1800" b="1" dirty="0">
                        <a:solidFill>
                          <a:srgbClr val="00B050"/>
                        </a:solidFill>
                      </a:endParaRPr>
                    </a:p>
                  </a:txBody>
                  <a:tcPr/>
                </a:tc>
                <a:tc hMerge="1" vMerge="1">
                  <a:txBody>
                    <a:bodyPr/>
                    <a:lstStyle/>
                    <a:p>
                      <a:pPr algn="ctr"/>
                      <a:endParaRPr lang="en-IN" sz="1800" b="1" dirty="0">
                        <a:solidFill>
                          <a:schemeClr val="accent2"/>
                        </a:solidFill>
                      </a:endParaRPr>
                    </a:p>
                  </a:txBody>
                  <a:tcPr/>
                </a:tc>
                <a:tc hMerge="1" vMerge="1">
                  <a:txBody>
                    <a:bodyPr/>
                    <a:lstStyle/>
                    <a:p>
                      <a:pPr algn="ctr"/>
                      <a:endParaRPr lang="en-IN" sz="1800" b="1" dirty="0">
                        <a:solidFill>
                          <a:srgbClr val="00B0F0"/>
                        </a:solidFill>
                      </a:endParaRPr>
                    </a:p>
                  </a:txBody>
                  <a:tcPr/>
                </a:tc>
                <a:tc hMerge="1" vMerge="1">
                  <a:txBody>
                    <a:bodyPr/>
                    <a:lstStyle/>
                    <a:p>
                      <a:pPr algn="ctr"/>
                      <a:endParaRPr lang="en-IN" sz="1800" b="1"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14117101"/>
              </p:ext>
            </p:extLst>
          </p:nvPr>
        </p:nvGraphicFramePr>
        <p:xfrm>
          <a:off x="1306666" y="3656746"/>
          <a:ext cx="7291044" cy="2896453"/>
        </p:xfrm>
        <a:graphic>
          <a:graphicData uri="http://schemas.openxmlformats.org/drawingml/2006/table">
            <a:tbl>
              <a:tblPr firstRow="1" bandRow="1">
                <a:tableStyleId>{E8B1032C-EA38-4F05-BA0D-38AFFFC7BED3}</a:tableStyleId>
              </a:tblPr>
              <a:tblGrid>
                <a:gridCol w="3645522">
                  <a:extLst>
                    <a:ext uri="{9D8B030D-6E8A-4147-A177-3AD203B41FA5}">
                      <a16:colId xmlns="" xmlns:a16="http://schemas.microsoft.com/office/drawing/2014/main" val="20000"/>
                    </a:ext>
                  </a:extLst>
                </a:gridCol>
                <a:gridCol w="3645522">
                  <a:extLst>
                    <a:ext uri="{9D8B030D-6E8A-4147-A177-3AD203B41FA5}">
                      <a16:colId xmlns="" xmlns:a16="http://schemas.microsoft.com/office/drawing/2014/main" val="20001"/>
                    </a:ext>
                  </a:extLst>
                </a:gridCol>
              </a:tblGrid>
              <a:tr h="413779">
                <a:tc>
                  <a:txBody>
                    <a:bodyPr/>
                    <a:lstStyle/>
                    <a:p>
                      <a:r>
                        <a:rPr lang="en-IN" sz="1700" b="1" dirty="0">
                          <a:solidFill>
                            <a:srgbClr val="FF0000"/>
                          </a:solidFill>
                          <a:latin typeface="Cambria Math" pitchFamily="18" charset="0"/>
                          <a:ea typeface="Cambria Math" pitchFamily="18" charset="0"/>
                        </a:rPr>
                        <a:t>CLASS</a:t>
                      </a:r>
                    </a:p>
                  </a:txBody>
                  <a:tcPr/>
                </a:tc>
                <a:tc>
                  <a:txBody>
                    <a:bodyPr/>
                    <a:lstStyle/>
                    <a:p>
                      <a:pPr algn="ctr"/>
                      <a:r>
                        <a:rPr lang="en-IN" sz="1700" b="1" dirty="0">
                          <a:solidFill>
                            <a:srgbClr val="FF0000"/>
                          </a:solidFill>
                        </a:rPr>
                        <a:t>LIMIT (In Lakhs Rs)</a:t>
                      </a:r>
                      <a:endParaRPr lang="en-IN" sz="1700" b="1" dirty="0">
                        <a:solidFill>
                          <a:srgbClr val="FF0000"/>
                        </a:solidFill>
                        <a:latin typeface="Cambria Math" pitchFamily="18" charset="0"/>
                        <a:ea typeface="Cambria Math" pitchFamily="18" charset="0"/>
                      </a:endParaRPr>
                    </a:p>
                  </a:txBody>
                  <a:tcPr/>
                </a:tc>
                <a:extLst>
                  <a:ext uri="{0D108BD9-81ED-4DB2-BD59-A6C34878D82A}">
                    <a16:rowId xmlns="" xmlns:a16="http://schemas.microsoft.com/office/drawing/2014/main" val="10000"/>
                  </a:ext>
                </a:extLst>
              </a:tr>
              <a:tr h="413779">
                <a:tc>
                  <a:txBody>
                    <a:bodyPr/>
                    <a:lstStyle/>
                    <a:p>
                      <a:r>
                        <a:rPr lang="en-IN" sz="1700" b="1" dirty="0"/>
                        <a:t>Class</a:t>
                      </a:r>
                      <a:r>
                        <a:rPr lang="en-IN" sz="1700" b="1" baseline="0" dirty="0"/>
                        <a:t> -IV</a:t>
                      </a:r>
                      <a:endParaRPr lang="en-IN" sz="1700" b="1" dirty="0">
                        <a:latin typeface="Cambria Math" pitchFamily="18" charset="0"/>
                        <a:ea typeface="Cambria Math" pitchFamily="18" charset="0"/>
                      </a:endParaRPr>
                    </a:p>
                  </a:txBody>
                  <a:tcPr/>
                </a:tc>
                <a:tc>
                  <a:txBody>
                    <a:bodyPr/>
                    <a:lstStyle/>
                    <a:p>
                      <a:pPr algn="ctr"/>
                      <a:r>
                        <a:rPr lang="en-IN" sz="1700" b="1" dirty="0" err="1"/>
                        <a:t>Up</a:t>
                      </a:r>
                      <a:r>
                        <a:rPr lang="en-IN" sz="1700" b="1" baseline="0" dirty="0" err="1"/>
                        <a:t>to</a:t>
                      </a:r>
                      <a:r>
                        <a:rPr lang="en-IN" sz="1700" b="1" baseline="0" dirty="0"/>
                        <a:t> 2500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387909441"/>
                  </a:ext>
                </a:extLst>
              </a:tr>
              <a:tr h="413779">
                <a:tc>
                  <a:txBody>
                    <a:bodyPr/>
                    <a:lstStyle/>
                    <a:p>
                      <a:r>
                        <a:rPr lang="en-IN" sz="1700" b="1" dirty="0"/>
                        <a:t>Class</a:t>
                      </a:r>
                      <a:r>
                        <a:rPr lang="en-IN" sz="1700" b="1" baseline="0" dirty="0"/>
                        <a:t> –III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1000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1"/>
                  </a:ext>
                </a:extLst>
              </a:tr>
              <a:tr h="413779">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500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2"/>
                  </a:ext>
                </a:extLst>
              </a:tr>
              <a:tr h="413779">
                <a:tc>
                  <a:txBody>
                    <a:bodyPr/>
                    <a:lstStyle/>
                    <a:p>
                      <a:r>
                        <a:rPr lang="en-IN" sz="1700" b="1" dirty="0"/>
                        <a:t>Class</a:t>
                      </a:r>
                      <a:r>
                        <a:rPr lang="en-IN" sz="1700" b="1" baseline="0" dirty="0"/>
                        <a:t> -II</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120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3"/>
                  </a:ext>
                </a:extLst>
              </a:tr>
              <a:tr h="413779">
                <a:tc>
                  <a:txBody>
                    <a:bodyPr/>
                    <a:lstStyle/>
                    <a:p>
                      <a:r>
                        <a:rPr lang="en-IN" sz="1700" b="1" dirty="0"/>
                        <a:t>Class</a:t>
                      </a:r>
                      <a:r>
                        <a:rPr lang="en-IN" sz="1700" b="1" baseline="0" dirty="0"/>
                        <a:t> -B</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dirty="0"/>
                        <a:t> 50</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4"/>
                  </a:ext>
                </a:extLst>
              </a:tr>
              <a:tr h="413779">
                <a:tc>
                  <a:txBody>
                    <a:bodyPr/>
                    <a:lstStyle/>
                    <a:p>
                      <a:r>
                        <a:rPr lang="en-IN" sz="1700" b="1" dirty="0"/>
                        <a:t>Class</a:t>
                      </a:r>
                      <a:r>
                        <a:rPr lang="en-IN" sz="1700" b="1" baseline="0" dirty="0"/>
                        <a:t> -A</a:t>
                      </a:r>
                      <a:endParaRPr lang="en-IN" sz="1700" b="1" dirty="0">
                        <a:latin typeface="Cambria Math" pitchFamily="18" charset="0"/>
                        <a:ea typeface="Cambria Math" pitchFamily="18" charset="0"/>
                      </a:endParaRPr>
                    </a:p>
                  </a:txBody>
                  <a:tcPr/>
                </a:tc>
                <a:tc>
                  <a:txBody>
                    <a:bodyPr/>
                    <a:lstStyle/>
                    <a:p>
                      <a:pPr algn="ctr"/>
                      <a:r>
                        <a:rPr lang="en-IN" sz="1700" b="1" dirty="0" err="1"/>
                        <a:t>Upto</a:t>
                      </a:r>
                      <a:r>
                        <a:rPr lang="en-IN" sz="1700" b="1" baseline="0" dirty="0"/>
                        <a:t> 15</a:t>
                      </a:r>
                      <a:endParaRPr lang="en-IN" sz="1700" b="1" dirty="0">
                        <a:latin typeface="Cambria Math" pitchFamily="18" charset="0"/>
                        <a:ea typeface="Cambria Math" pitchFamily="18" charset="0"/>
                      </a:endParaRPr>
                    </a:p>
                  </a:txBody>
                  <a:tcPr/>
                </a:tc>
                <a:extLst>
                  <a:ext uri="{0D108BD9-81ED-4DB2-BD59-A6C34878D82A}">
                    <a16:rowId xmlns="" xmlns:a16="http://schemas.microsoft.com/office/drawing/2014/main" val="10005"/>
                  </a:ext>
                </a:extLst>
              </a:tr>
            </a:tbl>
          </a:graphicData>
        </a:graphic>
      </p:graphicFrame>
      <p:sp>
        <p:nvSpPr>
          <p:cNvPr id="3" name="TextBox 2">
            <a:extLst>
              <a:ext uri="{FF2B5EF4-FFF2-40B4-BE49-F238E27FC236}">
                <a16:creationId xmlns="" xmlns:a16="http://schemas.microsoft.com/office/drawing/2014/main" id="{D43C5B0F-18B4-4648-90B6-B833161244A0}"/>
              </a:ext>
            </a:extLst>
          </p:cNvPr>
          <p:cNvSpPr txBox="1"/>
          <p:nvPr/>
        </p:nvSpPr>
        <p:spPr>
          <a:xfrm>
            <a:off x="1619671" y="615065"/>
            <a:ext cx="7416824" cy="461665"/>
          </a:xfrm>
          <a:prstGeom prst="rect">
            <a:avLst/>
          </a:prstGeom>
          <a:noFill/>
        </p:spPr>
        <p:txBody>
          <a:bodyPr wrap="square" rtlCol="0">
            <a:spAutoFit/>
          </a:bodyPr>
          <a:lstStyle/>
          <a:p>
            <a:pPr marL="285750" indent="-285750"/>
            <a:r>
              <a:rPr lang="en-IN" sz="2400" b="1" u="sng" dirty="0"/>
              <a:t>Grouping/Enlistment of contractors in </a:t>
            </a:r>
            <a:r>
              <a:rPr lang="en-IN" sz="2400" b="1" u="sng" dirty="0" smtClean="0"/>
              <a:t>CPP</a:t>
            </a:r>
            <a:endParaRPr lang="en-IN" sz="2200" b="1" dirty="0"/>
          </a:p>
        </p:txBody>
      </p:sp>
      <p:sp>
        <p:nvSpPr>
          <p:cNvPr id="6" name="Right Brace 5"/>
          <p:cNvSpPr/>
          <p:nvPr/>
        </p:nvSpPr>
        <p:spPr>
          <a:xfrm>
            <a:off x="5597236" y="2110400"/>
            <a:ext cx="831273" cy="12192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7" name="TextBox 6"/>
          <p:cNvSpPr txBox="1"/>
          <p:nvPr/>
        </p:nvSpPr>
        <p:spPr>
          <a:xfrm>
            <a:off x="6774867" y="2438404"/>
            <a:ext cx="1260764" cy="646331"/>
          </a:xfrm>
          <a:prstGeom prst="rect">
            <a:avLst/>
          </a:prstGeom>
          <a:noFill/>
        </p:spPr>
        <p:txBody>
          <a:bodyPr wrap="square" rtlCol="0">
            <a:spAutoFit/>
          </a:bodyPr>
          <a:lstStyle/>
          <a:p>
            <a:r>
              <a:rPr lang="en-US" sz="3600" b="1" u="sng" dirty="0" smtClean="0">
                <a:solidFill>
                  <a:srgbClr val="002060"/>
                </a:solidFill>
              </a:rPr>
              <a:t>340</a:t>
            </a:r>
            <a:endParaRPr lang="en-IN" sz="3600" b="1" u="sng" dirty="0">
              <a:solidFill>
                <a:srgbClr val="002060"/>
              </a:solidFill>
            </a:endParaRPr>
          </a:p>
        </p:txBody>
      </p:sp>
    </p:spTree>
    <p:extLst>
      <p:ext uri="{BB962C8B-B14F-4D97-AF65-F5344CB8AC3E}">
        <p14:creationId xmlns:p14="http://schemas.microsoft.com/office/powerpoint/2010/main" val="2375876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282</TotalTime>
  <Words>999</Words>
  <Application>Microsoft Office PowerPoint</Application>
  <PresentationFormat>On-screen Show (4:3)</PresentationFormat>
  <Paragraphs>299</Paragraphs>
  <Slides>21</Slides>
  <Notes>1</Notes>
  <HiddenSlides>3</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Wisp</vt:lpstr>
      <vt:lpstr>Flow</vt:lpstr>
      <vt:lpstr>1_Wisp</vt:lpstr>
      <vt:lpstr>PowerPoint Presentation</vt:lpstr>
      <vt:lpstr>INTRODUCTIONN </vt:lpstr>
      <vt:lpstr>OBJECTIVEN </vt:lpstr>
      <vt:lpstr>ORGANISATIONAL    STRUCTURE</vt:lpstr>
      <vt:lpstr>MANAGERIAL  RESPONSIBILITY </vt:lpstr>
      <vt:lpstr>YEAR WISE DATA ON NUMBER OF TENDERS ISSUED</vt:lpstr>
      <vt:lpstr>PowerPoint Presentation</vt:lpstr>
      <vt:lpstr>CHALLENGES FACED </vt:lpstr>
      <vt:lpstr>Requirement of DCW&amp;E – DRDO </vt:lpstr>
      <vt:lpstr>PowerPoint Presentation</vt:lpstr>
      <vt:lpstr>SUGGESTIONS</vt:lpstr>
      <vt:lpstr>SUGGESTIONS</vt:lpstr>
      <vt:lpstr>SUGGESTIONS</vt:lpstr>
      <vt:lpstr>SUGGESTIONS</vt:lpstr>
      <vt:lpstr>PowerPoint Presentation</vt:lpstr>
      <vt:lpstr>PowerPoint Presentation</vt:lpstr>
      <vt:lpstr>PowerPoint Presentation</vt:lpstr>
      <vt:lpstr>PowerPoint Presentation</vt:lpstr>
      <vt:lpstr>                 PRESENTATION ON E-TENDERING IN  DCW&amp;E –DRDO   </vt:lpstr>
      <vt:lpstr>Requirement of DCW&amp;E – DRDO : Grouping/Enlistment of contractors in Cpp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E-TENDERING IN  DCW&amp;E –DRDO  BY SHRI B CHOUBEY, CCE( INFRA)</dc:title>
  <dc:creator>HP 1</dc:creator>
  <cp:lastModifiedBy>HP</cp:lastModifiedBy>
  <cp:revision>50</cp:revision>
  <dcterms:modified xsi:type="dcterms:W3CDTF">2019-01-21T01:49:40Z</dcterms:modified>
</cp:coreProperties>
</file>