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33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5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45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75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46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24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630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18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40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98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2B5C-8AED-4AD4-A166-C0775C774E0B}" type="datetimeFigureOut">
              <a:rPr lang="en-IN" smtClean="0"/>
              <a:t>14/01/19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E607-6231-40CC-999B-40F128E7EB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570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" y="-10303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2" y="1238295"/>
            <a:ext cx="9144000" cy="236374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IN" sz="3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Use of Central Public Procurement Portal (CPPP) in NHAI</a:t>
            </a:r>
            <a:r>
              <a:rPr lang="en-IN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IN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0623"/>
            <a:ext cx="4919730" cy="1655762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National Highways Authority of India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Akhilesh Srivastava, CGM(IT)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8" name="Picture 2" descr="National Highways Authority of India - An Autonomous Body Under Government of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054"/>
            <a:ext cx="1078706" cy="7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1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11" y="188437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CPPP </a:t>
            </a:r>
            <a:r>
              <a:rPr lang="en-IN" sz="3200" b="1" dirty="0" smtClean="0">
                <a:solidFill>
                  <a:srgbClr val="002060"/>
                </a:solidFill>
              </a:rPr>
              <a:t>in NHAI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69" y="1214783"/>
            <a:ext cx="11109739" cy="51904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NHAI switched to Central </a:t>
            </a:r>
            <a:r>
              <a:rPr lang="en-IN" sz="2400" b="1" dirty="0" smtClean="0">
                <a:solidFill>
                  <a:srgbClr val="002060"/>
                </a:solidFill>
              </a:rPr>
              <a:t>Public Procurement Portal (CPPP) </a:t>
            </a:r>
            <a:r>
              <a:rPr lang="en-IN" sz="2400" b="1" dirty="0">
                <a:solidFill>
                  <a:srgbClr val="002060"/>
                </a:solidFill>
              </a:rPr>
              <a:t> </a:t>
            </a:r>
            <a:r>
              <a:rPr lang="en-IN" sz="2400" b="1" dirty="0" smtClean="0">
                <a:solidFill>
                  <a:srgbClr val="002060"/>
                </a:solidFill>
              </a:rPr>
              <a:t>e</a:t>
            </a:r>
            <a:r>
              <a:rPr lang="en-IN" sz="2400" b="1" dirty="0" smtClean="0">
                <a:solidFill>
                  <a:srgbClr val="002060"/>
                </a:solidFill>
              </a:rPr>
              <a:t>-Tendering </a:t>
            </a:r>
            <a:r>
              <a:rPr lang="en-IN" sz="2400" b="1" dirty="0" smtClean="0">
                <a:solidFill>
                  <a:srgbClr val="002060"/>
                </a:solidFill>
              </a:rPr>
              <a:t>Services </a:t>
            </a:r>
            <a:r>
              <a:rPr lang="en-IN" sz="2400" b="1" dirty="0" smtClean="0">
                <a:solidFill>
                  <a:srgbClr val="002060"/>
                </a:solidFill>
              </a:rPr>
              <a:t>w.e.f. 01.04.2017 </a:t>
            </a:r>
            <a:r>
              <a:rPr lang="en-IN" sz="2400" b="1" dirty="0" smtClean="0">
                <a:solidFill>
                  <a:srgbClr val="002060"/>
                </a:solidFill>
              </a:rPr>
              <a:t>and journey is great.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Since then more than 3000 tenders have been hosted </a:t>
            </a:r>
            <a:r>
              <a:rPr lang="en-IN" sz="2400" b="1" dirty="0">
                <a:solidFill>
                  <a:srgbClr val="002060"/>
                </a:solidFill>
              </a:rPr>
              <a:t>on CPPP by NHAI</a:t>
            </a:r>
            <a:r>
              <a:rPr lang="en-IN" sz="2400" b="1" dirty="0" smtClean="0">
                <a:solidFill>
                  <a:srgbClr val="002060"/>
                </a:solidFill>
              </a:rPr>
              <a:t>.</a:t>
            </a:r>
            <a:endParaRPr lang="en-IN" sz="24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NHAI is one of the largest </a:t>
            </a:r>
            <a:r>
              <a:rPr lang="en-IN" sz="2400" b="1" dirty="0" smtClean="0">
                <a:solidFill>
                  <a:srgbClr val="002060"/>
                </a:solidFill>
              </a:rPr>
              <a:t>Government </a:t>
            </a:r>
            <a:r>
              <a:rPr lang="en-IN" sz="2400" b="1" dirty="0">
                <a:solidFill>
                  <a:srgbClr val="002060"/>
                </a:solidFill>
              </a:rPr>
              <a:t>S</a:t>
            </a:r>
            <a:r>
              <a:rPr lang="en-IN" sz="2400" b="1" dirty="0" smtClean="0">
                <a:solidFill>
                  <a:srgbClr val="002060"/>
                </a:solidFill>
              </a:rPr>
              <a:t>ector </a:t>
            </a:r>
            <a:r>
              <a:rPr lang="en-IN" sz="2400" b="1" dirty="0" smtClean="0">
                <a:solidFill>
                  <a:srgbClr val="002060"/>
                </a:solidFill>
              </a:rPr>
              <a:t>in terms of financial value of </a:t>
            </a:r>
            <a:r>
              <a:rPr lang="en-IN" sz="2400" b="1" dirty="0" smtClean="0">
                <a:solidFill>
                  <a:srgbClr val="002060"/>
                </a:solidFill>
              </a:rPr>
              <a:t>tenders on CPPP.</a:t>
            </a:r>
            <a:endParaRPr lang="en-IN" sz="24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Estimated </a:t>
            </a:r>
            <a:r>
              <a:rPr lang="en-IN" sz="2400" b="1" dirty="0" smtClean="0">
                <a:solidFill>
                  <a:srgbClr val="002060"/>
                </a:solidFill>
              </a:rPr>
              <a:t>financial value of NHAI tenders on CPPP is Rs.</a:t>
            </a:r>
            <a:r>
              <a:rPr lang="en-IN" sz="2400" b="1" dirty="0" smtClean="0">
                <a:solidFill>
                  <a:srgbClr val="002060"/>
                </a:solidFill>
              </a:rPr>
              <a:t>3,70,000 </a:t>
            </a:r>
            <a:r>
              <a:rPr lang="en-IN" sz="2400" b="1" dirty="0" smtClean="0">
                <a:solidFill>
                  <a:srgbClr val="002060"/>
                </a:solidFill>
              </a:rPr>
              <a:t>C</a:t>
            </a:r>
            <a:r>
              <a:rPr lang="en-IN" sz="2400" b="1" dirty="0" smtClean="0">
                <a:solidFill>
                  <a:srgbClr val="002060"/>
                </a:solidFill>
              </a:rPr>
              <a:t>rores.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Single project / Individual</a:t>
            </a:r>
            <a:r>
              <a:rPr lang="en-IN" sz="2400" b="1" dirty="0" smtClean="0">
                <a:solidFill>
                  <a:srgbClr val="002060"/>
                </a:solidFill>
              </a:rPr>
              <a:t> tender value are as high as Rs.5000 crores. 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Total </a:t>
            </a:r>
            <a:r>
              <a:rPr lang="en-IN" sz="2400" b="1" dirty="0" smtClean="0">
                <a:solidFill>
                  <a:srgbClr val="002060"/>
                </a:solidFill>
              </a:rPr>
              <a:t>number of 2629 tenders till date hosted on CPPP by NHAI.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24X7 e-Tendering Helpdesk Team at NHAI-HQ.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endParaRPr lang="en-IN" sz="2400" b="1" dirty="0" smtClean="0"/>
          </a:p>
          <a:p>
            <a:pPr>
              <a:lnSpc>
                <a:spcPct val="120000"/>
              </a:lnSpc>
              <a:buFont typeface="Wingdings" charset="2"/>
              <a:buChar char="v"/>
            </a:pP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32565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26" y="126106"/>
            <a:ext cx="10515600" cy="861923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BENEFIT AND ADVANTAGE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1044940"/>
            <a:ext cx="10748493" cy="557011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Efficient &amp; Cost effective.</a:t>
            </a:r>
          </a:p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Bring in full transparency in whole tendering process.</a:t>
            </a:r>
          </a:p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Act </a:t>
            </a:r>
            <a:r>
              <a:rPr lang="en-IN" sz="2400" b="1" dirty="0" smtClean="0">
                <a:solidFill>
                  <a:srgbClr val="002060"/>
                </a:solidFill>
              </a:rPr>
              <a:t>as catalyst in streamlining the procurement processes of public/ Government sector with the help of ICT tools and technologies.</a:t>
            </a:r>
          </a:p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Avoidance of human discretion/ interference to the extent possible.</a:t>
            </a:r>
          </a:p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Easy availability </a:t>
            </a:r>
            <a:r>
              <a:rPr lang="en-IN" sz="2400" b="1" dirty="0" smtClean="0">
                <a:solidFill>
                  <a:srgbClr val="002060"/>
                </a:solidFill>
              </a:rPr>
              <a:t>of </a:t>
            </a:r>
            <a:r>
              <a:rPr lang="en-IN" sz="2400" b="1" dirty="0" smtClean="0">
                <a:solidFill>
                  <a:srgbClr val="002060"/>
                </a:solidFill>
              </a:rPr>
              <a:t>complete audit trail and evidential data etc.</a:t>
            </a:r>
          </a:p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Enable access to widest reach of tenders and unhindered secured bid submission facility for all, from any corner of the country &amp; abroad.</a:t>
            </a:r>
          </a:p>
          <a:p>
            <a:pPr algn="just">
              <a:lnSpc>
                <a:spcPct val="12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Follow STQC and CVC Guidelines for compliance to Quality requirements of eProcurement Systems.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7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19"/>
            <a:ext cx="10515600" cy="861923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SALIENT FEATURE</a:t>
            </a:r>
            <a:r>
              <a:rPr lang="en-IN" sz="3600" b="1" dirty="0" smtClean="0">
                <a:solidFill>
                  <a:srgbClr val="002060"/>
                </a:solidFill>
              </a:rPr>
              <a:t> </a:t>
            </a:r>
            <a:endParaRPr lang="en-IN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888642"/>
            <a:ext cx="10748493" cy="5743978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Free </a:t>
            </a:r>
            <a:r>
              <a:rPr lang="en-IN" sz="2400" b="1" dirty="0" smtClean="0">
                <a:solidFill>
                  <a:srgbClr val="002060"/>
                </a:solidFill>
              </a:rPr>
              <a:t>Access to tender documents for all.</a:t>
            </a:r>
          </a:p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Facility to publish NIT through on-line form.</a:t>
            </a:r>
          </a:p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Facility to publish tender documents, to add corrigendum with document.</a:t>
            </a:r>
          </a:p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Facility to publish bid award details along with contract document.</a:t>
            </a:r>
          </a:p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In public domain, no registration required for access/viewing by public.</a:t>
            </a:r>
          </a:p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Email / SMS alerts at various milestones.</a:t>
            </a:r>
          </a:p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Toll Free Help Line facility for all.</a:t>
            </a:r>
          </a:p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Categorised according to types of tenders, product categories, </a:t>
            </a:r>
            <a:r>
              <a:rPr lang="en-IN" sz="2400" b="1" dirty="0" smtClean="0">
                <a:solidFill>
                  <a:srgbClr val="002060"/>
                </a:solidFill>
              </a:rPr>
              <a:t>Organisation.</a:t>
            </a:r>
            <a:endParaRPr lang="en-IN" sz="24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30000"/>
              </a:lnSpc>
              <a:buFont typeface="Wingdings" charset="2"/>
              <a:buChar char="v"/>
            </a:pPr>
            <a:r>
              <a:rPr lang="en-IN" sz="2400" b="1" dirty="0" smtClean="0">
                <a:solidFill>
                  <a:srgbClr val="002060"/>
                </a:solidFill>
              </a:rPr>
              <a:t>Archived tenders are available in public domain</a:t>
            </a:r>
            <a:r>
              <a:rPr lang="en-IN" sz="2400" b="1" dirty="0" smtClean="0">
                <a:solidFill>
                  <a:srgbClr val="002060"/>
                </a:solidFill>
              </a:rPr>
              <a:t>.</a:t>
            </a:r>
            <a:endParaRPr lang="en-IN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652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2060"/>
                </a:solidFill>
              </a:rPr>
              <a:t>IMPROVEMENTS SUGGESTED</a:t>
            </a:r>
            <a:endParaRPr lang="en-IN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304" y="1593722"/>
            <a:ext cx="10768496" cy="4351338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CREATE VENDORS </a:t>
            </a:r>
            <a:r>
              <a:rPr lang="en-IN" sz="2000" dirty="0" smtClean="0">
                <a:solidFill>
                  <a:srgbClr val="002060"/>
                </a:solidFill>
              </a:rPr>
              <a:t>DATA</a:t>
            </a:r>
            <a:r>
              <a:rPr lang="en-IN" sz="2400" dirty="0" smtClean="0">
                <a:solidFill>
                  <a:srgbClr val="002060"/>
                </a:solidFill>
              </a:rPr>
              <a:t> BASE WITH THEIR PERFORMANCE</a:t>
            </a:r>
          </a:p>
          <a:p>
            <a:pPr marL="0" indent="0" algn="just">
              <a:buNone/>
            </a:pPr>
            <a:endParaRPr lang="en-IN" sz="2400" dirty="0" smtClean="0">
              <a:solidFill>
                <a:srgbClr val="002060"/>
              </a:solidFill>
            </a:endParaRPr>
          </a:p>
          <a:p>
            <a:pPr algn="just">
              <a:buFont typeface="Wingdings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FACILITATE TECHNICAL EVALUATION WITH VENDORS DATA BASE</a:t>
            </a:r>
          </a:p>
          <a:p>
            <a:pPr algn="just">
              <a:buFont typeface="Wingdings" charset="2"/>
              <a:buChar char="v"/>
            </a:pPr>
            <a:endParaRPr lang="en-IN" sz="2400" dirty="0" smtClean="0">
              <a:solidFill>
                <a:srgbClr val="002060"/>
              </a:solidFill>
            </a:endParaRPr>
          </a:p>
          <a:p>
            <a:pPr lvl="1" algn="just">
              <a:buFont typeface="Wingdings" charset="2"/>
              <a:buChar char="§"/>
            </a:pPr>
            <a:r>
              <a:rPr lang="en-IN" sz="2000" i="1" dirty="0">
                <a:solidFill>
                  <a:srgbClr val="002060"/>
                </a:solidFill>
              </a:rPr>
              <a:t>NHAI has created </a:t>
            </a:r>
            <a:r>
              <a:rPr lang="en-IN" sz="2000" i="1" dirty="0" smtClean="0">
                <a:solidFill>
                  <a:srgbClr val="002060"/>
                </a:solidFill>
              </a:rPr>
              <a:t>a clous based Bidders Information </a:t>
            </a:r>
            <a:r>
              <a:rPr lang="en-IN" sz="2000" i="1" dirty="0">
                <a:solidFill>
                  <a:srgbClr val="002060"/>
                </a:solidFill>
              </a:rPr>
              <a:t>Management System (BIMS) </a:t>
            </a:r>
            <a:r>
              <a:rPr lang="en-IN" sz="2000" i="1" dirty="0" smtClean="0">
                <a:solidFill>
                  <a:srgbClr val="002060"/>
                </a:solidFill>
              </a:rPr>
              <a:t>with </a:t>
            </a:r>
            <a:r>
              <a:rPr lang="en-IN" sz="2000" i="1" dirty="0">
                <a:solidFill>
                  <a:srgbClr val="002060"/>
                </a:solidFill>
              </a:rPr>
              <a:t>the aim </a:t>
            </a:r>
            <a:r>
              <a:rPr lang="en-IN" sz="2000" i="1" dirty="0" smtClean="0">
                <a:solidFill>
                  <a:srgbClr val="002060"/>
                </a:solidFill>
              </a:rPr>
              <a:t>of </a:t>
            </a:r>
            <a:r>
              <a:rPr lang="en-IN" sz="2000" i="1" dirty="0" smtClean="0">
                <a:solidFill>
                  <a:srgbClr val="002060"/>
                </a:solidFill>
              </a:rPr>
              <a:t>streamlining </a:t>
            </a:r>
            <a:r>
              <a:rPr lang="en-IN" sz="2000" i="1" dirty="0">
                <a:solidFill>
                  <a:srgbClr val="002060"/>
                </a:solidFill>
              </a:rPr>
              <a:t>the process of pre-qualification of bidders for EPC Mode of </a:t>
            </a:r>
            <a:r>
              <a:rPr lang="en-IN" sz="2000" i="1" dirty="0" smtClean="0">
                <a:solidFill>
                  <a:srgbClr val="002060"/>
                </a:solidFill>
              </a:rPr>
              <a:t>contracts for quick Technical Evaluation with enhanced </a:t>
            </a:r>
            <a:r>
              <a:rPr lang="en-IN" sz="2000" i="1" dirty="0">
                <a:solidFill>
                  <a:srgbClr val="002060"/>
                </a:solidFill>
              </a:rPr>
              <a:t>transparency and objectivity. The </a:t>
            </a:r>
            <a:r>
              <a:rPr lang="en-IN" sz="2000" i="1" dirty="0" smtClean="0">
                <a:solidFill>
                  <a:srgbClr val="002060"/>
                </a:solidFill>
              </a:rPr>
              <a:t>portal </a:t>
            </a:r>
            <a:r>
              <a:rPr lang="en-IN" sz="2000" i="1" dirty="0">
                <a:solidFill>
                  <a:srgbClr val="002060"/>
                </a:solidFill>
              </a:rPr>
              <a:t>work as a data base of information </a:t>
            </a:r>
            <a:r>
              <a:rPr lang="en-IN" sz="2000" i="1" dirty="0" smtClean="0">
                <a:solidFill>
                  <a:srgbClr val="002060"/>
                </a:solidFill>
              </a:rPr>
              <a:t>about </a:t>
            </a:r>
            <a:r>
              <a:rPr lang="en-IN" sz="2000" i="1" dirty="0">
                <a:solidFill>
                  <a:srgbClr val="002060"/>
                </a:solidFill>
              </a:rPr>
              <a:t>bidders, covering basic details, civil works experience, cash accruals and network, annual turnover </a:t>
            </a:r>
            <a:r>
              <a:rPr lang="en-IN" sz="2000" i="1" dirty="0" smtClean="0">
                <a:solidFill>
                  <a:srgbClr val="002060"/>
                </a:solidFill>
              </a:rPr>
              <a:t>etc</a:t>
            </a:r>
            <a:r>
              <a:rPr lang="en-IN" sz="2000" i="1" dirty="0">
                <a:solidFill>
                  <a:srgbClr val="002060"/>
                </a:solidFill>
              </a:rPr>
              <a:t>. The pre-qualification of bidders can be assessed from data already stored in the portal, so that </a:t>
            </a:r>
            <a:r>
              <a:rPr lang="en-IN" sz="2000" i="1" dirty="0" smtClean="0">
                <a:solidFill>
                  <a:srgbClr val="002060"/>
                </a:solidFill>
              </a:rPr>
              <a:t>technical </a:t>
            </a:r>
            <a:r>
              <a:rPr lang="en-IN" sz="2000" i="1" dirty="0">
                <a:solidFill>
                  <a:srgbClr val="002060"/>
                </a:solidFill>
              </a:rPr>
              <a:t>evaluation can be carried out much faster</a:t>
            </a:r>
            <a:r>
              <a:rPr lang="en-IN" sz="2000" i="1" dirty="0" smtClean="0">
                <a:solidFill>
                  <a:srgbClr val="002060"/>
                </a:solidFill>
              </a:rPr>
              <a:t>.</a:t>
            </a:r>
          </a:p>
          <a:p>
            <a:pPr lvl="1" algn="just">
              <a:buFont typeface="Wingdings" charset="2"/>
              <a:buChar char="§"/>
            </a:pPr>
            <a:r>
              <a:rPr lang="en-IN" sz="2000" i="1" dirty="0" smtClean="0">
                <a:solidFill>
                  <a:srgbClr val="002060"/>
                </a:solidFill>
              </a:rPr>
              <a:t>NHAI wants to integrate BIMS with CPPP.</a:t>
            </a:r>
            <a:endParaRPr lang="en-IN" sz="2000" i="1" dirty="0" smtClean="0">
              <a:solidFill>
                <a:srgbClr val="002060"/>
              </a:solidFill>
            </a:endParaRPr>
          </a:p>
          <a:p>
            <a:pPr>
              <a:buFont typeface="Wingdings" charset="2"/>
              <a:buChar char="v"/>
            </a:pPr>
            <a:endParaRPr lang="en-IN" sz="2400" dirty="0" smtClean="0"/>
          </a:p>
          <a:p>
            <a:pPr>
              <a:buFont typeface="Wingdings" charset="2"/>
              <a:buChar char="v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4999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38792"/>
          </a:xfrm>
        </p:spPr>
        <p:txBody>
          <a:bodyPr/>
          <a:lstStyle/>
          <a:p>
            <a:pPr marL="0" indent="0" algn="ctr">
              <a:buNone/>
            </a:pPr>
            <a:r>
              <a:rPr lang="en-IN" sz="8800" dirty="0" smtClean="0">
                <a:solidFill>
                  <a:srgbClr val="002060"/>
                </a:solidFill>
              </a:rPr>
              <a:t>Thanks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557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449</Words>
  <Application>Microsoft Macintosh PowerPoint</Application>
  <PresentationFormat>Custom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Use of Central Public Procurement Portal (CPPP) in NHAI </vt:lpstr>
      <vt:lpstr>CPPP in NHAI</vt:lpstr>
      <vt:lpstr>BENEFIT AND ADVANTAGE</vt:lpstr>
      <vt:lpstr>SALIENT FEATURE </vt:lpstr>
      <vt:lpstr>IMPROVEMENTS SUGGESTED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Central Public Procurement Portal (CPPP) in NHAI</dc:title>
  <dc:creator>Gupta Atul, Manager (IT)</dc:creator>
  <cp:lastModifiedBy>Akhilesh Srivastava</cp:lastModifiedBy>
  <cp:revision>16</cp:revision>
  <dcterms:created xsi:type="dcterms:W3CDTF">2019-01-10T09:19:00Z</dcterms:created>
  <dcterms:modified xsi:type="dcterms:W3CDTF">2019-01-15T04:48:44Z</dcterms:modified>
</cp:coreProperties>
</file>