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7"/>
  </p:notesMasterIdLst>
  <p:handoutMasterIdLst>
    <p:handoutMasterId r:id="rId28"/>
  </p:handoutMasterIdLst>
  <p:sldIdLst>
    <p:sldId id="284" r:id="rId2"/>
    <p:sldId id="562" r:id="rId3"/>
    <p:sldId id="563" r:id="rId4"/>
    <p:sldId id="564" r:id="rId5"/>
    <p:sldId id="565" r:id="rId6"/>
    <p:sldId id="566" r:id="rId7"/>
    <p:sldId id="567" r:id="rId8"/>
    <p:sldId id="568" r:id="rId9"/>
    <p:sldId id="569" r:id="rId10"/>
    <p:sldId id="570" r:id="rId11"/>
    <p:sldId id="571" r:id="rId12"/>
    <p:sldId id="572" r:id="rId13"/>
    <p:sldId id="573" r:id="rId14"/>
    <p:sldId id="574" r:id="rId15"/>
    <p:sldId id="575" r:id="rId16"/>
    <p:sldId id="576" r:id="rId17"/>
    <p:sldId id="434" r:id="rId18"/>
    <p:sldId id="435" r:id="rId19"/>
    <p:sldId id="436" r:id="rId20"/>
    <p:sldId id="555" r:id="rId21"/>
    <p:sldId id="556" r:id="rId22"/>
    <p:sldId id="557" r:id="rId23"/>
    <p:sldId id="558" r:id="rId24"/>
    <p:sldId id="559" r:id="rId25"/>
    <p:sldId id="292" r:id="rId2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83" autoAdjust="0"/>
    <p:restoredTop sz="92902" autoAdjust="0"/>
  </p:normalViewPr>
  <p:slideViewPr>
    <p:cSldViewPr>
      <p:cViewPr varScale="1">
        <p:scale>
          <a:sx n="81" d="100"/>
          <a:sy n="81" d="100"/>
        </p:scale>
        <p:origin x="1805" y="67"/>
      </p:cViewPr>
      <p:guideLst>
        <p:guide orient="horz" pos="2160"/>
        <p:guide pos="2880"/>
      </p:guideLst>
    </p:cSldViewPr>
  </p:slideViewPr>
  <p:outlineViewPr>
    <p:cViewPr>
      <p:scale>
        <a:sx n="33" d="100"/>
        <a:sy n="33" d="100"/>
      </p:scale>
      <p:origin x="0" y="7243"/>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50444" y="0"/>
            <a:ext cx="2945659" cy="496332"/>
          </a:xfrm>
          <a:prstGeom prst="rect">
            <a:avLst/>
          </a:prstGeom>
        </p:spPr>
        <p:txBody>
          <a:bodyPr vert="horz" lIns="91440" tIns="45720" rIns="91440" bIns="45720" rtlCol="0"/>
          <a:lstStyle>
            <a:lvl1pPr algn="r">
              <a:defRPr sz="1200"/>
            </a:lvl1pPr>
          </a:lstStyle>
          <a:p>
            <a:fld id="{F8A21A40-914D-444E-8392-8699F7C3DC21}" type="datetimeFigureOut">
              <a:rPr lang="en-IN" smtClean="0"/>
              <a:pPr/>
              <a:t>21-01-2019</a:t>
            </a:fld>
            <a:endParaRPr lang="en-IN"/>
          </a:p>
        </p:txBody>
      </p:sp>
      <p:sp>
        <p:nvSpPr>
          <p:cNvPr id="4" name="Footer Placeholder 3"/>
          <p:cNvSpPr>
            <a:spLocks noGrp="1"/>
          </p:cNvSpPr>
          <p:nvPr>
            <p:ph type="ftr" sz="quarter" idx="2"/>
          </p:nvPr>
        </p:nvSpPr>
        <p:spPr>
          <a:xfrm>
            <a:off x="1" y="9428584"/>
            <a:ext cx="2945659" cy="496332"/>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50444" y="9428584"/>
            <a:ext cx="2945659" cy="496332"/>
          </a:xfrm>
          <a:prstGeom prst="rect">
            <a:avLst/>
          </a:prstGeom>
        </p:spPr>
        <p:txBody>
          <a:bodyPr vert="horz" lIns="91440" tIns="45720" rIns="91440" bIns="45720" rtlCol="0" anchor="b"/>
          <a:lstStyle>
            <a:lvl1pPr algn="r">
              <a:defRPr sz="1200"/>
            </a:lvl1pPr>
          </a:lstStyle>
          <a:p>
            <a:fld id="{CAAF94D1-26A1-408E-9994-291BAA2383FF}" type="slidenum">
              <a:rPr lang="en-IN" smtClean="0"/>
              <a:pPr/>
              <a:t>‹#›</a:t>
            </a:fld>
            <a:endParaRPr lang="en-IN"/>
          </a:p>
        </p:txBody>
      </p:sp>
    </p:spTree>
    <p:extLst>
      <p:ext uri="{BB962C8B-B14F-4D97-AF65-F5344CB8AC3E}">
        <p14:creationId xmlns:p14="http://schemas.microsoft.com/office/powerpoint/2010/main" val="2509360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DBBF01D4-2029-4B29-8E00-D6561127732C}" type="datetimeFigureOut">
              <a:rPr lang="en-US" smtClean="0"/>
              <a:pPr/>
              <a:t>21-Jan-19</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428584"/>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4" y="9428584"/>
            <a:ext cx="2945659" cy="496332"/>
          </a:xfrm>
          <a:prstGeom prst="rect">
            <a:avLst/>
          </a:prstGeom>
        </p:spPr>
        <p:txBody>
          <a:bodyPr vert="horz" lIns="91440" tIns="45720" rIns="91440" bIns="45720" rtlCol="0" anchor="b"/>
          <a:lstStyle>
            <a:lvl1pPr algn="r">
              <a:defRPr sz="1200"/>
            </a:lvl1pPr>
          </a:lstStyle>
          <a:p>
            <a:fld id="{0835A8B6-F033-4FF0-BD33-84B85C1DB543}" type="slidenum">
              <a:rPr lang="en-US" smtClean="0"/>
              <a:pPr/>
              <a:t>‹#›</a:t>
            </a:fld>
            <a:endParaRPr lang="en-US"/>
          </a:p>
        </p:txBody>
      </p:sp>
    </p:spTree>
    <p:extLst>
      <p:ext uri="{BB962C8B-B14F-4D97-AF65-F5344CB8AC3E}">
        <p14:creationId xmlns:p14="http://schemas.microsoft.com/office/powerpoint/2010/main" val="1890582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err="1"/>
              <a:t>ip</a:t>
            </a:r>
            <a:endParaRPr lang="en-IN" dirty="0"/>
          </a:p>
        </p:txBody>
      </p:sp>
      <p:sp>
        <p:nvSpPr>
          <p:cNvPr id="4" name="Slide Number Placeholder 3"/>
          <p:cNvSpPr>
            <a:spLocks noGrp="1"/>
          </p:cNvSpPr>
          <p:nvPr>
            <p:ph type="sldNum" sz="quarter" idx="10"/>
          </p:nvPr>
        </p:nvSpPr>
        <p:spPr/>
        <p:txBody>
          <a:bodyPr/>
          <a:lstStyle/>
          <a:p>
            <a:fld id="{0835A8B6-F033-4FF0-BD33-84B85C1DB543}" type="slidenum">
              <a:rPr lang="en-US" smtClean="0"/>
              <a:pPr/>
              <a:t>19</a:t>
            </a:fld>
            <a:endParaRPr lang="en-US"/>
          </a:p>
        </p:txBody>
      </p:sp>
    </p:spTree>
    <p:extLst>
      <p:ext uri="{BB962C8B-B14F-4D97-AF65-F5344CB8AC3E}">
        <p14:creationId xmlns:p14="http://schemas.microsoft.com/office/powerpoint/2010/main" val="12654787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err="1"/>
              <a:t>ip</a:t>
            </a:r>
            <a:endParaRPr lang="en-IN" dirty="0"/>
          </a:p>
        </p:txBody>
      </p:sp>
      <p:sp>
        <p:nvSpPr>
          <p:cNvPr id="4" name="Slide Number Placeholder 3"/>
          <p:cNvSpPr>
            <a:spLocks noGrp="1"/>
          </p:cNvSpPr>
          <p:nvPr>
            <p:ph type="sldNum" sz="quarter" idx="10"/>
          </p:nvPr>
        </p:nvSpPr>
        <p:spPr/>
        <p:txBody>
          <a:bodyPr/>
          <a:lstStyle/>
          <a:p>
            <a:fld id="{0835A8B6-F033-4FF0-BD33-84B85C1DB543}" type="slidenum">
              <a:rPr lang="en-US" smtClean="0"/>
              <a:pPr/>
              <a:t>2</a:t>
            </a:fld>
            <a:endParaRPr lang="en-US"/>
          </a:p>
        </p:txBody>
      </p:sp>
    </p:spTree>
    <p:extLst>
      <p:ext uri="{BB962C8B-B14F-4D97-AF65-F5344CB8AC3E}">
        <p14:creationId xmlns:p14="http://schemas.microsoft.com/office/powerpoint/2010/main" val="4131654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err="1"/>
              <a:t>ip</a:t>
            </a:r>
            <a:endParaRPr lang="en-IN" dirty="0"/>
          </a:p>
        </p:txBody>
      </p:sp>
      <p:sp>
        <p:nvSpPr>
          <p:cNvPr id="4" name="Slide Number Placeholder 3"/>
          <p:cNvSpPr>
            <a:spLocks noGrp="1"/>
          </p:cNvSpPr>
          <p:nvPr>
            <p:ph type="sldNum" sz="quarter" idx="10"/>
          </p:nvPr>
        </p:nvSpPr>
        <p:spPr/>
        <p:txBody>
          <a:bodyPr/>
          <a:lstStyle/>
          <a:p>
            <a:fld id="{0835A8B6-F033-4FF0-BD33-84B85C1DB543}" type="slidenum">
              <a:rPr lang="en-US" smtClean="0"/>
              <a:pPr/>
              <a:t>8</a:t>
            </a:fld>
            <a:endParaRPr lang="en-US"/>
          </a:p>
        </p:txBody>
      </p:sp>
    </p:spTree>
    <p:extLst>
      <p:ext uri="{BB962C8B-B14F-4D97-AF65-F5344CB8AC3E}">
        <p14:creationId xmlns:p14="http://schemas.microsoft.com/office/powerpoint/2010/main" val="2040363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35A8B6-F033-4FF0-BD33-84B85C1DB543}" type="slidenum">
              <a:rPr lang="en-US" smtClean="0"/>
              <a:pPr/>
              <a:t>10</a:t>
            </a:fld>
            <a:endParaRPr lang="en-US"/>
          </a:p>
        </p:txBody>
      </p:sp>
    </p:spTree>
    <p:extLst>
      <p:ext uri="{BB962C8B-B14F-4D97-AF65-F5344CB8AC3E}">
        <p14:creationId xmlns:p14="http://schemas.microsoft.com/office/powerpoint/2010/main" val="1671523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35A8B6-F033-4FF0-BD33-84B85C1DB543}" type="slidenum">
              <a:rPr lang="en-US" smtClean="0"/>
              <a:pPr/>
              <a:t>12</a:t>
            </a:fld>
            <a:endParaRPr lang="en-US"/>
          </a:p>
        </p:txBody>
      </p:sp>
    </p:spTree>
    <p:extLst>
      <p:ext uri="{BB962C8B-B14F-4D97-AF65-F5344CB8AC3E}">
        <p14:creationId xmlns:p14="http://schemas.microsoft.com/office/powerpoint/2010/main" val="2345541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35A8B6-F033-4FF0-BD33-84B85C1DB543}" type="slidenum">
              <a:rPr lang="en-US" smtClean="0"/>
              <a:pPr/>
              <a:t>13</a:t>
            </a:fld>
            <a:endParaRPr lang="en-US"/>
          </a:p>
        </p:txBody>
      </p:sp>
    </p:spTree>
    <p:extLst>
      <p:ext uri="{BB962C8B-B14F-4D97-AF65-F5344CB8AC3E}">
        <p14:creationId xmlns:p14="http://schemas.microsoft.com/office/powerpoint/2010/main" val="24349073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72460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5231124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err="1"/>
              <a:t>ip</a:t>
            </a:r>
            <a:endParaRPr lang="en-IN" dirty="0"/>
          </a:p>
        </p:txBody>
      </p:sp>
      <p:sp>
        <p:nvSpPr>
          <p:cNvPr id="4" name="Slide Number Placeholder 3"/>
          <p:cNvSpPr>
            <a:spLocks noGrp="1"/>
          </p:cNvSpPr>
          <p:nvPr>
            <p:ph type="sldNum" sz="quarter" idx="10"/>
          </p:nvPr>
        </p:nvSpPr>
        <p:spPr/>
        <p:txBody>
          <a:bodyPr/>
          <a:lstStyle/>
          <a:p>
            <a:fld id="{0835A8B6-F033-4FF0-BD33-84B85C1DB543}" type="slidenum">
              <a:rPr lang="en-US" smtClean="0"/>
              <a:pPr/>
              <a:t>18</a:t>
            </a:fld>
            <a:endParaRPr lang="en-US"/>
          </a:p>
        </p:txBody>
      </p:sp>
    </p:spTree>
    <p:extLst>
      <p:ext uri="{BB962C8B-B14F-4D97-AF65-F5344CB8AC3E}">
        <p14:creationId xmlns:p14="http://schemas.microsoft.com/office/powerpoint/2010/main" val="286223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6674" name="Rectangle 2"/>
          <p:cNvSpPr>
            <a:spLocks noGrp="1" noChangeArrowheads="1"/>
          </p:cNvSpPr>
          <p:nvPr>
            <p:ph type="ctrTitle"/>
          </p:nvPr>
        </p:nvSpPr>
        <p:spPr>
          <a:xfrm>
            <a:off x="685800" y="990600"/>
            <a:ext cx="7772400" cy="1371600"/>
          </a:xfrm>
        </p:spPr>
        <p:txBody>
          <a:bodyPr/>
          <a:lstStyle>
            <a:lvl1pPr>
              <a:defRPr sz="4000"/>
            </a:lvl1pPr>
          </a:lstStyle>
          <a:p>
            <a:r>
              <a:rPr lang="en-US"/>
              <a:t>Click to edit Master title style</a:t>
            </a:r>
          </a:p>
        </p:txBody>
      </p:sp>
      <p:sp>
        <p:nvSpPr>
          <p:cNvPr id="15667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n-US"/>
              <a:t>Click to edit Master subtitle style</a:t>
            </a:r>
          </a:p>
        </p:txBody>
      </p:sp>
      <p:sp>
        <p:nvSpPr>
          <p:cNvPr id="4" name="Rectangle 4"/>
          <p:cNvSpPr>
            <a:spLocks noGrp="1" noChangeArrowheads="1"/>
          </p:cNvSpPr>
          <p:nvPr>
            <p:ph type="dt" sz="half" idx="10"/>
          </p:nvPr>
        </p:nvSpPr>
        <p:spPr>
          <a:xfrm>
            <a:off x="685800" y="6248400"/>
            <a:ext cx="1905000" cy="457200"/>
          </a:xfrm>
        </p:spPr>
        <p:txBody>
          <a:bodyPr/>
          <a:lstStyle>
            <a:lvl1pPr>
              <a:defRPr/>
            </a:lvl1pPr>
          </a:lstStyle>
          <a:p>
            <a:pPr>
              <a:defRPr/>
            </a:pPr>
            <a:fld id="{5A63D12D-0518-4AF4-8F7F-28CB0108AA0E}" type="datetime1">
              <a:rPr lang="en-US" smtClean="0">
                <a:solidFill>
                  <a:srgbClr val="000000"/>
                </a:solidFill>
              </a:rPr>
              <a:pPr>
                <a:defRPr/>
              </a:pPr>
              <a:t>21-Jan-19</a:t>
            </a:fld>
            <a:endParaRPr lang="en-US" dirty="0">
              <a:solidFill>
                <a:srgbClr val="000000"/>
              </a:solidFill>
            </a:endParaRPr>
          </a:p>
        </p:txBody>
      </p:sp>
      <p:sp>
        <p:nvSpPr>
          <p:cNvPr id="5"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bwMode="auto">
          <a:xfrm>
            <a:off x="65532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9DF92C30-9096-425B-8862-5E5E093CF9C1}"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dt" sz="half" idx="10"/>
          </p:nvPr>
        </p:nvSpPr>
        <p:spPr>
          <a:ln/>
        </p:spPr>
        <p:txBody>
          <a:bodyPr/>
          <a:lstStyle>
            <a:lvl1pPr>
              <a:defRPr/>
            </a:lvl1pPr>
          </a:lstStyle>
          <a:p>
            <a:pPr>
              <a:defRPr/>
            </a:pPr>
            <a:fld id="{394F93D6-09EE-491D-803A-43BD07A12BEA}" type="datetime1">
              <a:rPr lang="en-US" smtClean="0">
                <a:solidFill>
                  <a:srgbClr val="000000"/>
                </a:solidFill>
              </a:rPr>
              <a:pPr>
                <a:defRPr/>
              </a:pPr>
              <a:t>21-Jan-19</a:t>
            </a:fld>
            <a:endParaRPr lang="en-US" dirty="0">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dt" sz="half" idx="10"/>
          </p:nvPr>
        </p:nvSpPr>
        <p:spPr>
          <a:ln/>
        </p:spPr>
        <p:txBody>
          <a:bodyPr/>
          <a:lstStyle>
            <a:lvl1pPr>
              <a:defRPr/>
            </a:lvl1pPr>
          </a:lstStyle>
          <a:p>
            <a:pPr>
              <a:defRPr/>
            </a:pPr>
            <a:fld id="{D39BD780-5241-4F35-9BA4-D613B1A84EB3}" type="datetime1">
              <a:rPr lang="en-US" smtClean="0">
                <a:solidFill>
                  <a:srgbClr val="000000"/>
                </a:solidFill>
              </a:rPr>
              <a:pPr>
                <a:defRPr/>
              </a:pPr>
              <a:t>21-Jan-19</a:t>
            </a:fld>
            <a:endParaRPr lang="en-US" dirty="0">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a:t>Click to edit Master title style</a:t>
            </a:r>
          </a:p>
        </p:txBody>
      </p:sp>
      <p:sp>
        <p:nvSpPr>
          <p:cNvPr id="3" name="Text Placeholder 2"/>
          <p:cNvSpPr>
            <a:spLocks noGrp="1"/>
          </p:cNvSpPr>
          <p:nvPr>
            <p:ph type="body" sz="half" idx="1"/>
          </p:nvPr>
        </p:nvSpPr>
        <p:spPr>
          <a:xfrm>
            <a:off x="566738" y="1752600"/>
            <a:ext cx="39243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3438" y="1752600"/>
            <a:ext cx="39243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dt" sz="half" idx="10"/>
          </p:nvPr>
        </p:nvSpPr>
        <p:spPr>
          <a:ln/>
        </p:spPr>
        <p:txBody>
          <a:bodyPr/>
          <a:lstStyle>
            <a:lvl1pPr>
              <a:defRPr/>
            </a:lvl1pPr>
          </a:lstStyle>
          <a:p>
            <a:pPr>
              <a:defRPr/>
            </a:pPr>
            <a:fld id="{32882017-73B5-4F18-9790-A98EBE75840B}" type="datetime1">
              <a:rPr lang="en-US" smtClean="0">
                <a:solidFill>
                  <a:srgbClr val="000000"/>
                </a:solidFill>
              </a:rPr>
              <a:pPr>
                <a:defRPr/>
              </a:pPr>
              <a:t>21-Jan-19</a:t>
            </a:fld>
            <a:endParaRPr lang="en-US" dirty="0">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endParaRPr lang="en-US" dirty="0"/>
          </a:p>
        </p:txBody>
      </p:sp>
      <p:sp>
        <p:nvSpPr>
          <p:cNvPr id="4" name="Date Placeholder 3"/>
          <p:cNvSpPr>
            <a:spLocks noGrp="1"/>
          </p:cNvSpPr>
          <p:nvPr>
            <p:ph type="dt" sz="half" idx="10"/>
          </p:nvPr>
        </p:nvSpPr>
        <p:spPr>
          <a:xfrm>
            <a:off x="457200" y="6245225"/>
            <a:ext cx="2133600" cy="476250"/>
          </a:xfrm>
        </p:spPr>
        <p:txBody>
          <a:bodyPr/>
          <a:lstStyle>
            <a:lvl1pPr>
              <a:defRPr/>
            </a:lvl1pPr>
          </a:lstStyle>
          <a:p>
            <a:fld id="{E71858B4-222A-4CA1-8772-76BA17AFE8BC}" type="datetime1">
              <a:rPr lang="en-US" altLang="ja-JP" smtClean="0">
                <a:solidFill>
                  <a:srgbClr val="000000"/>
                </a:solidFill>
              </a:rPr>
              <a:pPr/>
              <a:t>21-Jan-19</a:t>
            </a:fld>
            <a:endParaRPr lang="en-GB" altLang="ja-JP" dirty="0">
              <a:solidFill>
                <a:srgbClr val="000000"/>
              </a:solidFill>
            </a:endParaRPr>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GB" altLang="ja-JP" dirty="0">
              <a:solidFill>
                <a:srgbClr val="000000"/>
              </a:solidFill>
            </a:endParaRPr>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159C4149-78B2-4953-A179-01C1AD15D3CD}" type="slidenum">
              <a:rPr lang="ja-JP" altLang="en-GB">
                <a:solidFill>
                  <a:srgbClr val="000000"/>
                </a:solidFill>
              </a:rPr>
              <a:pPr/>
              <a:t>‹#›</a:t>
            </a:fld>
            <a:endParaRPr lang="en-GB" altLang="ja-JP" dirty="0">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buFont typeface="Wingdings" pitchFamily="2" charset="2"/>
              <a:buChar char="q"/>
              <a:defRPr/>
            </a:lvl1pPr>
            <a:lvl2pPr>
              <a:buFont typeface="Wingdings" pitchFamily="2" charset="2"/>
              <a:buChar char="Ø"/>
              <a:defRPr/>
            </a:lvl2pPr>
            <a:lvl3pPr>
              <a:buFont typeface="Wingdings" pitchFamily="2" charset="2"/>
              <a:buChar char="ü"/>
              <a:defRPr/>
            </a:lvl3pPr>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p:cNvSpPr>
            <a:spLocks noGrp="1" noChangeArrowheads="1"/>
          </p:cNvSpPr>
          <p:nvPr>
            <p:ph type="dt" sz="half" idx="10"/>
          </p:nvPr>
        </p:nvSpPr>
        <p:spPr/>
        <p:txBody>
          <a:bodyPr/>
          <a:lstStyle>
            <a:lvl1pPr>
              <a:defRPr/>
            </a:lvl1pPr>
          </a:lstStyle>
          <a:p>
            <a:pPr>
              <a:defRPr/>
            </a:pPr>
            <a:fld id="{E6CF7A87-E9F1-4AF8-AB31-F387B889C9AE}" type="datetime1">
              <a:rPr lang="en-US" smtClean="0">
                <a:solidFill>
                  <a:srgbClr val="000000"/>
                </a:solidFill>
              </a:rPr>
              <a:pPr>
                <a:defRPr/>
              </a:pPr>
              <a:t>21-Jan-19</a:t>
            </a:fld>
            <a:endParaRPr lang="en-US" dirty="0">
              <a:solidFill>
                <a:srgbClr val="000000"/>
              </a:solidFill>
            </a:endParaRPr>
          </a:p>
        </p:txBody>
      </p:sp>
      <p:sp>
        <p:nvSpPr>
          <p:cNvPr id="7" name="Footer Placeholder 6"/>
          <p:cNvSpPr>
            <a:spLocks noGrp="1"/>
          </p:cNvSpPr>
          <p:nvPr>
            <p:ph type="ftr" sz="quarter" idx="11"/>
          </p:nvPr>
        </p:nvSpPr>
        <p:spPr/>
        <p:txBody>
          <a:bodyPr/>
          <a:lstStyle/>
          <a:p>
            <a:pPr>
              <a:defRPr/>
            </a:pPr>
            <a:endParaRPr lang="en-US" dirty="0">
              <a:solidFill>
                <a:srgbClr val="000000"/>
              </a:solidFill>
            </a:endParaRPr>
          </a:p>
        </p:txBody>
      </p:sp>
      <p:sp>
        <p:nvSpPr>
          <p:cNvPr id="6" name="Rectangle 3"/>
          <p:cNvSpPr txBox="1">
            <a:spLocks noChangeArrowheads="1"/>
          </p:cNvSpPr>
          <p:nvPr userDrawn="1"/>
        </p:nvSpPr>
        <p:spPr bwMode="auto">
          <a:xfrm>
            <a:off x="6705600" y="6172200"/>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mn-lt"/>
              <a:ea typeface="+mn-ea"/>
              <a:cs typeface="+mn-cs"/>
            </a:endParaRPr>
          </a:p>
        </p:txBody>
      </p:sp>
      <p:sp>
        <p:nvSpPr>
          <p:cNvPr id="9" name="TextBox 8"/>
          <p:cNvSpPr txBox="1"/>
          <p:nvPr userDrawn="1"/>
        </p:nvSpPr>
        <p:spPr>
          <a:xfrm>
            <a:off x="7696200" y="6248400"/>
            <a:ext cx="762000" cy="369332"/>
          </a:xfrm>
          <a:prstGeom prst="rect">
            <a:avLst/>
          </a:prstGeom>
          <a:noFill/>
        </p:spPr>
        <p:txBody>
          <a:bodyPr wrap="square" rtlCol="0">
            <a:spAutoFit/>
          </a:bodyPr>
          <a:lstStyle/>
          <a:p>
            <a:fld id="{FFB7281F-A5A2-4073-B81A-C16845511321}" type="slidenum">
              <a:rPr lang="en-US" smtClean="0"/>
              <a:pPr/>
              <a:t>‹#›</a:t>
            </a:fld>
            <a:endParaRPr lang="en-US" dirty="0"/>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fld id="{848651F4-7196-42DD-97CF-87FABB00D0EF}" type="datetime1">
              <a:rPr lang="en-US" smtClean="0">
                <a:solidFill>
                  <a:srgbClr val="000000"/>
                </a:solidFill>
              </a:rPr>
              <a:pPr>
                <a:defRPr/>
              </a:pPr>
              <a:t>21-Jan-19</a:t>
            </a:fld>
            <a:endParaRPr lang="en-US" dirty="0">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dt" sz="half" idx="10"/>
          </p:nvPr>
        </p:nvSpPr>
        <p:spPr>
          <a:ln/>
        </p:spPr>
        <p:txBody>
          <a:bodyPr/>
          <a:lstStyle>
            <a:lvl1pPr>
              <a:defRPr/>
            </a:lvl1pPr>
          </a:lstStyle>
          <a:p>
            <a:pPr>
              <a:defRPr/>
            </a:pPr>
            <a:fld id="{8FCAABCC-ED86-48B8-9CF5-86A63D792654}" type="datetime1">
              <a:rPr lang="en-US" smtClean="0">
                <a:solidFill>
                  <a:srgbClr val="000000"/>
                </a:solidFill>
              </a:rPr>
              <a:pPr>
                <a:defRPr/>
              </a:pPr>
              <a:t>21-Jan-19</a:t>
            </a:fld>
            <a:endParaRPr lang="en-US" dirty="0">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dt" sz="half" idx="10"/>
          </p:nvPr>
        </p:nvSpPr>
        <p:spPr>
          <a:ln/>
        </p:spPr>
        <p:txBody>
          <a:bodyPr/>
          <a:lstStyle>
            <a:lvl1pPr>
              <a:defRPr/>
            </a:lvl1pPr>
          </a:lstStyle>
          <a:p>
            <a:pPr>
              <a:defRPr/>
            </a:pPr>
            <a:fld id="{01D4802F-4920-4F01-BADC-16EBD3929C6B}" type="datetime1">
              <a:rPr lang="en-US" smtClean="0">
                <a:solidFill>
                  <a:srgbClr val="000000"/>
                </a:solidFill>
              </a:rPr>
              <a:pPr>
                <a:defRPr/>
              </a:pPr>
              <a:t>21-Jan-19</a:t>
            </a:fld>
            <a:endParaRPr lang="en-US" dirty="0">
              <a:solidFill>
                <a:srgbClr val="000000"/>
              </a:solidFill>
            </a:endParaRPr>
          </a:p>
        </p:txBody>
      </p:sp>
      <p:sp>
        <p:nvSpPr>
          <p:cNvPr id="8" name="Rectangle 7"/>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dt" sz="half" idx="10"/>
          </p:nvPr>
        </p:nvSpPr>
        <p:spPr>
          <a:ln/>
        </p:spPr>
        <p:txBody>
          <a:bodyPr/>
          <a:lstStyle>
            <a:lvl1pPr>
              <a:defRPr/>
            </a:lvl1pPr>
          </a:lstStyle>
          <a:p>
            <a:pPr>
              <a:defRPr/>
            </a:pPr>
            <a:fld id="{510F1581-EE0F-4630-ADF4-9ECA9633AB09}" type="datetime1">
              <a:rPr lang="en-US" smtClean="0">
                <a:solidFill>
                  <a:srgbClr val="000000"/>
                </a:solidFill>
              </a:rPr>
              <a:pPr>
                <a:defRPr/>
              </a:pPr>
              <a:t>21-Jan-19</a:t>
            </a:fld>
            <a:endParaRPr lang="en-US" dirty="0">
              <a:solidFill>
                <a:srgbClr val="000000"/>
              </a:solidFill>
            </a:endParaRPr>
          </a:p>
        </p:txBody>
      </p:sp>
      <p:sp>
        <p:nvSpPr>
          <p:cNvPr id="4" name="Rectangle 7"/>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fld id="{98C0B987-5EF4-41D4-A5D6-5E896C6D1674}" type="datetime1">
              <a:rPr lang="en-US" smtClean="0">
                <a:solidFill>
                  <a:srgbClr val="000000"/>
                </a:solidFill>
              </a:rPr>
              <a:pPr>
                <a:defRPr/>
              </a:pPr>
              <a:t>21-Jan-19</a:t>
            </a:fld>
            <a:endParaRPr lang="en-US" dirty="0">
              <a:solidFill>
                <a:srgbClr val="000000"/>
              </a:solidFill>
            </a:endParaRPr>
          </a:p>
        </p:txBody>
      </p:sp>
      <p:sp>
        <p:nvSpPr>
          <p:cNvPr id="3" name="Rectangle 7"/>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fld id="{5AA682DB-A6AD-4DCC-8ECC-4F4F7E9CD1D0}" type="datetime1">
              <a:rPr lang="en-US" smtClean="0">
                <a:solidFill>
                  <a:srgbClr val="000000"/>
                </a:solidFill>
              </a:rPr>
              <a:pPr>
                <a:defRPr/>
              </a:pPr>
              <a:t>21-Jan-19</a:t>
            </a:fld>
            <a:endParaRPr lang="en-US" dirty="0">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fld id="{A4BCCAFB-2CDB-4769-9CC9-3EA7168B5EA2}" type="datetime1">
              <a:rPr lang="en-US" smtClean="0">
                <a:solidFill>
                  <a:srgbClr val="000000"/>
                </a:solidFill>
              </a:rPr>
              <a:pPr>
                <a:defRPr/>
              </a:pPr>
              <a:t>21-Jan-19</a:t>
            </a:fld>
            <a:endParaRPr lang="en-US" dirty="0">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5652"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en-US" sz="2400" dirty="0">
              <a:solidFill>
                <a:srgbClr val="000000"/>
              </a:solidFill>
              <a:latin typeface="Times New Roman" pitchFamily="18" charset="0"/>
            </a:endParaRPr>
          </a:p>
        </p:txBody>
      </p:sp>
      <p:sp>
        <p:nvSpPr>
          <p:cNvPr id="155654"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fld id="{82EAB687-DA68-4458-AEC4-19C2AC73A15D}" type="datetime1">
              <a:rPr lang="en-US" smtClean="0">
                <a:solidFill>
                  <a:srgbClr val="000000"/>
                </a:solidFill>
              </a:rPr>
              <a:pPr>
                <a:defRPr/>
              </a:pPr>
              <a:t>21-Jan-19</a:t>
            </a:fld>
            <a:endParaRPr lang="en-US" dirty="0">
              <a:solidFill>
                <a:srgbClr val="000000"/>
              </a:solidFill>
            </a:endParaRPr>
          </a:p>
        </p:txBody>
      </p:sp>
      <p:sp>
        <p:nvSpPr>
          <p:cNvPr id="155655"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a:lvl1pPr>
          </a:lstStyle>
          <a:p>
            <a:pPr>
              <a:defRPr/>
            </a:pPr>
            <a:endParaRPr lang="en-US"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sldNum="0"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hyperlink" Target="http://pib.nic.in/newsite/PrintRelease.aspx?relid=165658"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0"/>
            <a:ext cx="7807325" cy="1292225"/>
          </a:xfrm>
        </p:spPr>
        <p:txBody>
          <a:bodyPr>
            <a:noAutofit/>
          </a:bodyPr>
          <a:lstStyle/>
          <a:p>
            <a:pPr algn="ctr" eaLnBrk="1" hangingPunct="1"/>
            <a:endParaRPr lang="en-US" sz="5400" dirty="0"/>
          </a:p>
        </p:txBody>
      </p:sp>
      <p:sp>
        <p:nvSpPr>
          <p:cNvPr id="8195" name="Rectangle 3"/>
          <p:cNvSpPr>
            <a:spLocks noGrp="1" noChangeArrowheads="1"/>
          </p:cNvSpPr>
          <p:nvPr>
            <p:ph type="body" idx="1"/>
          </p:nvPr>
        </p:nvSpPr>
        <p:spPr>
          <a:xfrm>
            <a:off x="381000" y="1600200"/>
            <a:ext cx="8367464" cy="5029200"/>
          </a:xfrm>
        </p:spPr>
        <p:txBody>
          <a:bodyPr>
            <a:normAutofit fontScale="55000" lnSpcReduction="20000"/>
          </a:bodyPr>
          <a:lstStyle/>
          <a:p>
            <a:pPr algn="ctr" eaLnBrk="1" hangingPunct="1">
              <a:lnSpc>
                <a:spcPct val="90000"/>
              </a:lnSpc>
              <a:buFont typeface="Wingdings" pitchFamily="2" charset="2"/>
              <a:buNone/>
            </a:pPr>
            <a:endParaRPr lang="en-US" dirty="0"/>
          </a:p>
          <a:p>
            <a:pPr algn="ctr" eaLnBrk="1" hangingPunct="1">
              <a:lnSpc>
                <a:spcPct val="90000"/>
              </a:lnSpc>
              <a:buFont typeface="Wingdings" pitchFamily="2" charset="2"/>
              <a:buNone/>
            </a:pPr>
            <a:endParaRPr lang="en-US" sz="2000" dirty="0"/>
          </a:p>
          <a:p>
            <a:pPr algn="ctr" eaLnBrk="1" hangingPunct="1">
              <a:lnSpc>
                <a:spcPct val="120000"/>
              </a:lnSpc>
              <a:buNone/>
            </a:pPr>
            <a:r>
              <a:rPr lang="en-US" sz="6400" b="1" dirty="0">
                <a:solidFill>
                  <a:srgbClr val="C00000"/>
                </a:solidFill>
                <a:effectLst>
                  <a:outerShdw blurRad="38100" dist="38100" dir="2700000" algn="tl">
                    <a:srgbClr val="000000">
                      <a:alpha val="43137"/>
                    </a:srgbClr>
                  </a:outerShdw>
                </a:effectLst>
              </a:rPr>
              <a:t>Recent Developments</a:t>
            </a:r>
          </a:p>
          <a:p>
            <a:pPr algn="ctr" eaLnBrk="1" hangingPunct="1">
              <a:lnSpc>
                <a:spcPct val="120000"/>
              </a:lnSpc>
              <a:buNone/>
            </a:pPr>
            <a:r>
              <a:rPr lang="en-US" sz="6400" b="1" dirty="0">
                <a:solidFill>
                  <a:srgbClr val="C00000"/>
                </a:solidFill>
                <a:effectLst>
                  <a:outerShdw blurRad="38100" dist="38100" dir="2700000" algn="tl">
                    <a:srgbClr val="000000">
                      <a:alpha val="43137"/>
                    </a:srgbClr>
                  </a:outerShdw>
                </a:effectLst>
              </a:rPr>
              <a:t>In</a:t>
            </a:r>
          </a:p>
          <a:p>
            <a:pPr algn="ctr" eaLnBrk="1" hangingPunct="1">
              <a:lnSpc>
                <a:spcPct val="120000"/>
              </a:lnSpc>
              <a:buNone/>
            </a:pPr>
            <a:r>
              <a:rPr lang="en-US" sz="6400" b="1" dirty="0">
                <a:solidFill>
                  <a:srgbClr val="C00000"/>
                </a:solidFill>
                <a:effectLst>
                  <a:outerShdw blurRad="38100" dist="38100" dir="2700000" algn="tl">
                    <a:srgbClr val="000000">
                      <a:alpha val="43137"/>
                    </a:srgbClr>
                  </a:outerShdw>
                </a:effectLst>
              </a:rPr>
              <a:t>Public Procurement</a:t>
            </a:r>
          </a:p>
          <a:p>
            <a:pPr algn="r" eaLnBrk="1" hangingPunct="1">
              <a:lnSpc>
                <a:spcPct val="90000"/>
              </a:lnSpc>
              <a:buNone/>
            </a:pPr>
            <a:endParaRPr lang="en-US" sz="5600" dirty="0">
              <a:solidFill>
                <a:srgbClr val="C00000"/>
              </a:solidFill>
            </a:endParaRPr>
          </a:p>
          <a:p>
            <a:pPr algn="ctr" eaLnBrk="1" hangingPunct="1">
              <a:lnSpc>
                <a:spcPct val="90000"/>
              </a:lnSpc>
              <a:buFont typeface="Wingdings" pitchFamily="2" charset="2"/>
              <a:buNone/>
            </a:pPr>
            <a:endParaRPr lang="en-US" sz="2800" dirty="0"/>
          </a:p>
          <a:p>
            <a:pPr algn="ctr" eaLnBrk="1" hangingPunct="1">
              <a:lnSpc>
                <a:spcPct val="90000"/>
              </a:lnSpc>
              <a:buFont typeface="Wingdings" pitchFamily="2" charset="2"/>
              <a:buNone/>
            </a:pPr>
            <a:endParaRPr lang="en-US" sz="2800" dirty="0"/>
          </a:p>
          <a:p>
            <a:pPr algn="ctr" eaLnBrk="1" hangingPunct="1">
              <a:lnSpc>
                <a:spcPct val="90000"/>
              </a:lnSpc>
              <a:buFont typeface="Wingdings" pitchFamily="2" charset="2"/>
              <a:buNone/>
            </a:pPr>
            <a:endParaRPr lang="en-US" sz="2800" dirty="0"/>
          </a:p>
          <a:p>
            <a:pPr algn="ctr" eaLnBrk="1" hangingPunct="1">
              <a:lnSpc>
                <a:spcPct val="90000"/>
              </a:lnSpc>
              <a:buFont typeface="Wingdings" pitchFamily="2" charset="2"/>
              <a:buNone/>
            </a:pPr>
            <a:endParaRPr lang="en-US" sz="2800" dirty="0"/>
          </a:p>
          <a:p>
            <a:pPr algn="ctr" eaLnBrk="1" hangingPunct="1">
              <a:lnSpc>
                <a:spcPct val="90000"/>
              </a:lnSpc>
              <a:buFont typeface="Wingdings" pitchFamily="2" charset="2"/>
              <a:buNone/>
            </a:pPr>
            <a:r>
              <a:rPr lang="en-US" sz="4500" dirty="0"/>
              <a:t> </a:t>
            </a:r>
          </a:p>
          <a:p>
            <a:pPr algn="ctr" eaLnBrk="1" hangingPunct="1">
              <a:lnSpc>
                <a:spcPct val="90000"/>
              </a:lnSpc>
              <a:buFont typeface="Wingdings" pitchFamily="2" charset="2"/>
              <a:buNone/>
            </a:pPr>
            <a:r>
              <a:rPr lang="en-US" sz="3200" dirty="0"/>
              <a:t>Ministry of Finance</a:t>
            </a:r>
          </a:p>
          <a:p>
            <a:pPr algn="ctr" eaLnBrk="1" hangingPunct="1">
              <a:lnSpc>
                <a:spcPct val="90000"/>
              </a:lnSpc>
              <a:buFont typeface="Wingdings" pitchFamily="2" charset="2"/>
              <a:buNone/>
            </a:pPr>
            <a:r>
              <a:rPr lang="en-US" sz="3200" dirty="0"/>
              <a:t>Department of Expenditure</a:t>
            </a:r>
          </a:p>
          <a:p>
            <a:pPr algn="ctr" eaLnBrk="1" hangingPunct="1">
              <a:lnSpc>
                <a:spcPct val="90000"/>
              </a:lnSpc>
              <a:buNone/>
            </a:pPr>
            <a:r>
              <a:rPr lang="en-US" sz="3200" dirty="0"/>
              <a:t>January, 2019</a:t>
            </a:r>
            <a:endParaRPr lang="en-US" sz="2400" dirty="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6738" y="1752600"/>
            <a:ext cx="8032976" cy="4988768"/>
          </a:xfrm>
        </p:spPr>
        <p:txBody>
          <a:bodyPr/>
          <a:lstStyle/>
          <a:p>
            <a:pPr marL="0" indent="0">
              <a:buNone/>
            </a:pPr>
            <a:r>
              <a:rPr lang="en-US" sz="2000" dirty="0"/>
              <a:t> </a:t>
            </a:r>
            <a:endParaRPr lang="en-US" sz="1400" dirty="0"/>
          </a:p>
          <a:p>
            <a:endParaRPr lang="en-US" sz="2000" dirty="0"/>
          </a:p>
        </p:txBody>
      </p:sp>
      <p:sp>
        <p:nvSpPr>
          <p:cNvPr id="3" name="Title 2"/>
          <p:cNvSpPr>
            <a:spLocks noGrp="1"/>
          </p:cNvSpPr>
          <p:nvPr>
            <p:ph type="title"/>
          </p:nvPr>
        </p:nvSpPr>
        <p:spPr>
          <a:xfrm>
            <a:off x="566738" y="476671"/>
            <a:ext cx="8355043" cy="1095833"/>
          </a:xfrm>
        </p:spPr>
        <p:txBody>
          <a:bodyPr/>
          <a:lstStyle/>
          <a:p>
            <a:r>
              <a:rPr lang="en-IN" sz="2800" b="1" dirty="0"/>
              <a:t>Assessment of India’s Public Procurement through modified MAPS</a:t>
            </a: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val="1461384085"/>
              </p:ext>
            </p:extLst>
          </p:nvPr>
        </p:nvGraphicFramePr>
        <p:xfrm>
          <a:off x="566738" y="1758041"/>
          <a:ext cx="8181726" cy="4885669"/>
        </p:xfrm>
        <a:graphic>
          <a:graphicData uri="http://schemas.openxmlformats.org/drawingml/2006/table">
            <a:tbl>
              <a:tblPr firstRow="1" firstCol="1" bandRow="1">
                <a:tableStyleId>{5C22544A-7EE6-4342-B048-85BDC9FD1C3A}</a:tableStyleId>
              </a:tblPr>
              <a:tblGrid>
                <a:gridCol w="8181726">
                  <a:extLst>
                    <a:ext uri="{9D8B030D-6E8A-4147-A177-3AD203B41FA5}">
                      <a16:colId xmlns:a16="http://schemas.microsoft.com/office/drawing/2014/main" val="3891791297"/>
                    </a:ext>
                  </a:extLst>
                </a:gridCol>
              </a:tblGrid>
              <a:tr h="4688852">
                <a:tc>
                  <a:txBody>
                    <a:bodyPr/>
                    <a:lstStyle/>
                    <a:p>
                      <a:pPr marL="285750" marR="0" indent="-285750" algn="just" rtl="0" eaLnBrk="0" fontAlgn="base" hangingPunct="0">
                        <a:lnSpc>
                          <a:spcPct val="100000"/>
                        </a:lnSpc>
                        <a:spcBef>
                          <a:spcPts val="0"/>
                        </a:spcBef>
                        <a:spcAft>
                          <a:spcPct val="0"/>
                        </a:spcAft>
                        <a:buClr>
                          <a:schemeClr val="accent2"/>
                        </a:buClr>
                        <a:buFont typeface="Wingdings" pitchFamily="2" charset="2"/>
                        <a:buChar char="q"/>
                        <a:tabLst>
                          <a:tab pos="777240" algn="l"/>
                        </a:tabLst>
                      </a:pPr>
                      <a:r>
                        <a:rPr lang="en-US" sz="2100" b="0" dirty="0" smtClean="0">
                          <a:solidFill>
                            <a:schemeClr val="tx1"/>
                          </a:solidFill>
                          <a:latin typeface="+mn-lt"/>
                          <a:ea typeface="+mn-ea"/>
                          <a:cs typeface="+mn-cs"/>
                        </a:rPr>
                        <a:t>Implementing Agency- PPD</a:t>
                      </a:r>
                      <a:endParaRPr lang="en-US" sz="2100" b="0" dirty="0">
                        <a:solidFill>
                          <a:schemeClr val="tx1"/>
                        </a:solidFill>
                        <a:latin typeface="+mn-lt"/>
                        <a:ea typeface="+mn-ea"/>
                        <a:cs typeface="+mn-cs"/>
                      </a:endParaRPr>
                    </a:p>
                    <a:p>
                      <a:pPr marL="285750" marR="0" indent="-285750" algn="just" rtl="0" eaLnBrk="0" fontAlgn="base" hangingPunct="0">
                        <a:lnSpc>
                          <a:spcPct val="100000"/>
                        </a:lnSpc>
                        <a:spcBef>
                          <a:spcPts val="0"/>
                        </a:spcBef>
                        <a:spcAft>
                          <a:spcPct val="0"/>
                        </a:spcAft>
                        <a:buClr>
                          <a:schemeClr val="accent2"/>
                        </a:buClr>
                        <a:buFont typeface="Wingdings" pitchFamily="2" charset="2"/>
                        <a:buChar char="q"/>
                        <a:tabLst>
                          <a:tab pos="777240" algn="l"/>
                        </a:tabLst>
                      </a:pPr>
                      <a:r>
                        <a:rPr lang="en-US" sz="2100" b="0" dirty="0">
                          <a:solidFill>
                            <a:schemeClr val="tx1"/>
                          </a:solidFill>
                          <a:latin typeface="+mn-lt"/>
                          <a:ea typeface="+mn-ea"/>
                          <a:cs typeface="+mn-cs"/>
                        </a:rPr>
                        <a:t>The assessment will be conducted by the World Bank; </a:t>
                      </a:r>
                    </a:p>
                    <a:p>
                      <a:pPr marL="342900" marR="0" lvl="0" indent="-342900" algn="just" rtl="0" eaLnBrk="0" fontAlgn="base" hangingPunct="0">
                        <a:lnSpc>
                          <a:spcPct val="100000"/>
                        </a:lnSpc>
                        <a:spcBef>
                          <a:spcPts val="0"/>
                        </a:spcBef>
                        <a:spcAft>
                          <a:spcPct val="0"/>
                        </a:spcAft>
                        <a:buClr>
                          <a:schemeClr val="accent2"/>
                        </a:buClr>
                        <a:buFont typeface="Wingdings" pitchFamily="2" charset="2"/>
                        <a:buChar char="q"/>
                        <a:tabLst>
                          <a:tab pos="777240" algn="l"/>
                        </a:tabLst>
                      </a:pPr>
                      <a:r>
                        <a:rPr lang="en-US" sz="2100" b="0" dirty="0">
                          <a:solidFill>
                            <a:schemeClr val="tx1"/>
                          </a:solidFill>
                          <a:latin typeface="+mn-lt"/>
                          <a:ea typeface="+mn-ea"/>
                          <a:cs typeface="+mn-cs"/>
                        </a:rPr>
                        <a:t>5 states </a:t>
                      </a:r>
                      <a:endParaRPr lang="en-US" sz="2100" b="0" i="1" dirty="0">
                        <a:solidFill>
                          <a:schemeClr val="tx1"/>
                        </a:solidFill>
                        <a:latin typeface="+mn-lt"/>
                        <a:ea typeface="+mn-ea"/>
                        <a:cs typeface="+mn-cs"/>
                      </a:endParaRPr>
                    </a:p>
                    <a:p>
                      <a:pPr marL="800100" marR="0" lvl="1" indent="-342900" algn="just" rtl="0" eaLnBrk="0" fontAlgn="base" hangingPunct="0">
                        <a:lnSpc>
                          <a:spcPct val="100000"/>
                        </a:lnSpc>
                        <a:spcBef>
                          <a:spcPts val="0"/>
                        </a:spcBef>
                        <a:spcAft>
                          <a:spcPct val="0"/>
                        </a:spcAft>
                        <a:buClr>
                          <a:schemeClr val="accent2"/>
                        </a:buClr>
                        <a:buFont typeface="Wingdings" pitchFamily="2" charset="2"/>
                        <a:buChar char="Ø"/>
                        <a:tabLst>
                          <a:tab pos="777240" algn="l"/>
                        </a:tabLst>
                      </a:pPr>
                      <a:r>
                        <a:rPr lang="en-US" sz="1900" b="0" i="0" dirty="0" smtClean="0">
                          <a:solidFill>
                            <a:schemeClr val="tx1"/>
                          </a:solidFill>
                          <a:latin typeface="+mn-lt"/>
                          <a:ea typeface="+mn-ea"/>
                          <a:cs typeface="+mn-cs"/>
                        </a:rPr>
                        <a:t>Assam;</a:t>
                      </a:r>
                    </a:p>
                    <a:p>
                      <a:pPr marL="800100" marR="0" lvl="1" indent="-342900" algn="just" rtl="0" eaLnBrk="0" fontAlgn="base" hangingPunct="0">
                        <a:lnSpc>
                          <a:spcPct val="100000"/>
                        </a:lnSpc>
                        <a:spcBef>
                          <a:spcPts val="0"/>
                        </a:spcBef>
                        <a:spcAft>
                          <a:spcPct val="0"/>
                        </a:spcAft>
                        <a:buClr>
                          <a:schemeClr val="accent2"/>
                        </a:buClr>
                        <a:buFont typeface="Wingdings" pitchFamily="2" charset="2"/>
                        <a:buChar char="Ø"/>
                        <a:tabLst>
                          <a:tab pos="777240" algn="l"/>
                        </a:tabLst>
                      </a:pPr>
                      <a:r>
                        <a:rPr lang="en-US" sz="1900" b="0" i="0" dirty="0" smtClean="0">
                          <a:solidFill>
                            <a:schemeClr val="tx1"/>
                          </a:solidFill>
                          <a:latin typeface="+mn-lt"/>
                          <a:ea typeface="+mn-ea"/>
                          <a:cs typeface="+mn-cs"/>
                        </a:rPr>
                        <a:t>Bihar</a:t>
                      </a:r>
                      <a:r>
                        <a:rPr lang="en-US" sz="1900" b="0" i="0" dirty="0">
                          <a:solidFill>
                            <a:schemeClr val="tx1"/>
                          </a:solidFill>
                          <a:latin typeface="+mn-lt"/>
                          <a:ea typeface="+mn-ea"/>
                          <a:cs typeface="+mn-cs"/>
                        </a:rPr>
                        <a:t>;</a:t>
                      </a:r>
                      <a:r>
                        <a:rPr lang="en-US" sz="1900" b="0" i="0" dirty="0" smtClean="0">
                          <a:solidFill>
                            <a:schemeClr val="tx1"/>
                          </a:solidFill>
                          <a:latin typeface="+mn-lt"/>
                          <a:ea typeface="+mn-ea"/>
                          <a:cs typeface="+mn-cs"/>
                        </a:rPr>
                        <a:t> </a:t>
                      </a:r>
                    </a:p>
                    <a:p>
                      <a:pPr marL="800100" marR="0" lvl="1" indent="-342900" algn="just" rtl="0" eaLnBrk="0" fontAlgn="base" hangingPunct="0">
                        <a:lnSpc>
                          <a:spcPct val="100000"/>
                        </a:lnSpc>
                        <a:spcBef>
                          <a:spcPts val="0"/>
                        </a:spcBef>
                        <a:spcAft>
                          <a:spcPct val="0"/>
                        </a:spcAft>
                        <a:buClr>
                          <a:schemeClr val="accent2"/>
                        </a:buClr>
                        <a:buFont typeface="Wingdings" pitchFamily="2" charset="2"/>
                        <a:buChar char="Ø"/>
                        <a:tabLst>
                          <a:tab pos="777240" algn="l"/>
                        </a:tabLst>
                      </a:pPr>
                      <a:r>
                        <a:rPr lang="en-US" sz="1900" b="0" i="0" dirty="0" smtClean="0">
                          <a:solidFill>
                            <a:schemeClr val="tx1"/>
                          </a:solidFill>
                          <a:latin typeface="+mn-lt"/>
                          <a:ea typeface="+mn-ea"/>
                          <a:cs typeface="+mn-cs"/>
                        </a:rPr>
                        <a:t>Himachal Pradesh;</a:t>
                      </a:r>
                    </a:p>
                    <a:p>
                      <a:pPr marL="800100" marR="0" lvl="1" indent="-342900" algn="just" rtl="0" eaLnBrk="0" fontAlgn="base" hangingPunct="0">
                        <a:lnSpc>
                          <a:spcPct val="100000"/>
                        </a:lnSpc>
                        <a:spcBef>
                          <a:spcPts val="0"/>
                        </a:spcBef>
                        <a:spcAft>
                          <a:spcPct val="0"/>
                        </a:spcAft>
                        <a:buClr>
                          <a:schemeClr val="accent2"/>
                        </a:buClr>
                        <a:buFont typeface="Wingdings" pitchFamily="2" charset="2"/>
                        <a:buChar char="Ø"/>
                        <a:tabLst>
                          <a:tab pos="777240" algn="l"/>
                        </a:tabLst>
                      </a:pPr>
                      <a:r>
                        <a:rPr lang="en-US" sz="1900" b="0" i="0" dirty="0" err="1" smtClean="0">
                          <a:solidFill>
                            <a:schemeClr val="tx1"/>
                          </a:solidFill>
                          <a:latin typeface="+mn-lt"/>
                          <a:ea typeface="+mn-ea"/>
                          <a:cs typeface="+mn-cs"/>
                        </a:rPr>
                        <a:t>Odisha</a:t>
                      </a:r>
                      <a:r>
                        <a:rPr lang="en-US" sz="1900" b="0" i="0" dirty="0" smtClean="0">
                          <a:solidFill>
                            <a:schemeClr val="tx1"/>
                          </a:solidFill>
                          <a:latin typeface="+mn-lt"/>
                          <a:ea typeface="+mn-ea"/>
                          <a:cs typeface="+mn-cs"/>
                        </a:rPr>
                        <a:t>; </a:t>
                      </a:r>
                      <a:r>
                        <a:rPr lang="en-US" sz="1900" b="0" i="0" dirty="0">
                          <a:solidFill>
                            <a:schemeClr val="tx1"/>
                          </a:solidFill>
                          <a:latin typeface="+mn-lt"/>
                          <a:ea typeface="+mn-ea"/>
                          <a:cs typeface="+mn-cs"/>
                        </a:rPr>
                        <a:t>and </a:t>
                      </a:r>
                      <a:endParaRPr lang="en-US" sz="1900" b="0" i="0" dirty="0" smtClean="0">
                        <a:solidFill>
                          <a:schemeClr val="tx1"/>
                        </a:solidFill>
                        <a:latin typeface="+mn-lt"/>
                        <a:ea typeface="+mn-ea"/>
                        <a:cs typeface="+mn-cs"/>
                      </a:endParaRPr>
                    </a:p>
                    <a:p>
                      <a:pPr marL="800100" marR="0" lvl="1" indent="-342900" algn="just" rtl="0" eaLnBrk="0" fontAlgn="base" hangingPunct="0">
                        <a:lnSpc>
                          <a:spcPct val="100000"/>
                        </a:lnSpc>
                        <a:spcBef>
                          <a:spcPts val="0"/>
                        </a:spcBef>
                        <a:spcAft>
                          <a:spcPct val="0"/>
                        </a:spcAft>
                        <a:buClr>
                          <a:schemeClr val="accent2"/>
                        </a:buClr>
                        <a:buFont typeface="Wingdings" pitchFamily="2" charset="2"/>
                        <a:buChar char="Ø"/>
                        <a:tabLst>
                          <a:tab pos="777240" algn="l"/>
                        </a:tabLst>
                      </a:pPr>
                      <a:r>
                        <a:rPr lang="en-US" sz="1900" b="0" i="0" dirty="0" smtClean="0">
                          <a:solidFill>
                            <a:schemeClr val="tx1"/>
                          </a:solidFill>
                          <a:latin typeface="+mn-lt"/>
                          <a:ea typeface="+mn-ea"/>
                          <a:cs typeface="+mn-cs"/>
                        </a:rPr>
                        <a:t>Rajasthan</a:t>
                      </a:r>
                      <a:r>
                        <a:rPr lang="en-US" sz="1900" b="0" i="1" dirty="0" smtClean="0">
                          <a:solidFill>
                            <a:schemeClr val="tx1"/>
                          </a:solidFill>
                          <a:latin typeface="+mn-lt"/>
                          <a:ea typeface="+mn-ea"/>
                          <a:cs typeface="+mn-cs"/>
                        </a:rPr>
                        <a:t> </a:t>
                      </a:r>
                      <a:endParaRPr lang="en-US" sz="1900" b="0" i="1" dirty="0">
                        <a:solidFill>
                          <a:schemeClr val="tx1"/>
                        </a:solidFill>
                        <a:latin typeface="+mn-lt"/>
                        <a:ea typeface="+mn-ea"/>
                        <a:cs typeface="+mn-cs"/>
                      </a:endParaRPr>
                    </a:p>
                    <a:p>
                      <a:pPr marL="342900" marR="0" lvl="0" indent="-342900" algn="just" rtl="0" eaLnBrk="0" fontAlgn="base" hangingPunct="0">
                        <a:lnSpc>
                          <a:spcPct val="100000"/>
                        </a:lnSpc>
                        <a:spcBef>
                          <a:spcPts val="0"/>
                        </a:spcBef>
                        <a:spcAft>
                          <a:spcPct val="0"/>
                        </a:spcAft>
                        <a:buClr>
                          <a:schemeClr val="accent2"/>
                        </a:buClr>
                        <a:buFont typeface="Wingdings" pitchFamily="2" charset="2"/>
                        <a:buChar char="q"/>
                        <a:tabLst>
                          <a:tab pos="777240" algn="l"/>
                        </a:tabLst>
                      </a:pPr>
                      <a:r>
                        <a:rPr lang="en-US" sz="2100" b="0" dirty="0">
                          <a:solidFill>
                            <a:schemeClr val="tx1"/>
                          </a:solidFill>
                          <a:latin typeface="+mn-lt"/>
                          <a:ea typeface="+mn-ea"/>
                          <a:cs typeface="+mn-cs"/>
                        </a:rPr>
                        <a:t>Central government </a:t>
                      </a:r>
                      <a:r>
                        <a:rPr lang="en-US" sz="2100" b="0" dirty="0" smtClean="0">
                          <a:solidFill>
                            <a:schemeClr val="tx1"/>
                          </a:solidFill>
                          <a:latin typeface="+mn-lt"/>
                          <a:ea typeface="+mn-ea"/>
                          <a:cs typeface="+mn-cs"/>
                        </a:rPr>
                        <a:t>entities</a:t>
                      </a:r>
                    </a:p>
                    <a:p>
                      <a:pPr marL="800100" marR="0" lvl="1" indent="-342900" algn="just" rtl="0" eaLnBrk="0" fontAlgn="base" hangingPunct="0">
                        <a:lnSpc>
                          <a:spcPct val="100000"/>
                        </a:lnSpc>
                        <a:spcBef>
                          <a:spcPts val="0"/>
                        </a:spcBef>
                        <a:spcAft>
                          <a:spcPct val="0"/>
                        </a:spcAft>
                        <a:buClr>
                          <a:schemeClr val="accent2"/>
                        </a:buClr>
                        <a:buFont typeface="Wingdings" pitchFamily="2" charset="2"/>
                        <a:buChar char="Ø"/>
                        <a:tabLst>
                          <a:tab pos="777240" algn="l"/>
                        </a:tabLst>
                      </a:pPr>
                      <a:r>
                        <a:rPr lang="en-US" sz="1900" b="0" i="0" dirty="0" smtClean="0">
                          <a:solidFill>
                            <a:schemeClr val="tx1"/>
                          </a:solidFill>
                          <a:latin typeface="+mn-lt"/>
                          <a:ea typeface="+mn-ea"/>
                          <a:cs typeface="+mn-cs"/>
                        </a:rPr>
                        <a:t>C</a:t>
                      </a:r>
                      <a:r>
                        <a:rPr lang="en-US" sz="1900" b="0" i="0" dirty="0" smtClean="0">
                          <a:solidFill>
                            <a:schemeClr val="tx1"/>
                          </a:solidFill>
                          <a:effectLst/>
                        </a:rPr>
                        <a:t>PWD;</a:t>
                      </a:r>
                    </a:p>
                    <a:p>
                      <a:pPr marL="800100" marR="0" lvl="1" indent="-342900" algn="just" rtl="0" eaLnBrk="0" fontAlgn="base" hangingPunct="0">
                        <a:lnSpc>
                          <a:spcPct val="100000"/>
                        </a:lnSpc>
                        <a:spcBef>
                          <a:spcPts val="0"/>
                        </a:spcBef>
                        <a:spcAft>
                          <a:spcPct val="0"/>
                        </a:spcAft>
                        <a:buClr>
                          <a:schemeClr val="accent2"/>
                        </a:buClr>
                        <a:buFont typeface="Wingdings" pitchFamily="2" charset="2"/>
                        <a:buChar char="Ø"/>
                        <a:tabLst>
                          <a:tab pos="777240" algn="l"/>
                        </a:tabLst>
                      </a:pPr>
                      <a:r>
                        <a:rPr lang="en-US" sz="1900" b="0" i="0" dirty="0" smtClean="0">
                          <a:solidFill>
                            <a:schemeClr val="tx1"/>
                          </a:solidFill>
                          <a:effectLst/>
                        </a:rPr>
                        <a:t>NHAI;</a:t>
                      </a:r>
                    </a:p>
                    <a:p>
                      <a:pPr marL="800100" marR="0" lvl="1" indent="-342900" algn="just" rtl="0" eaLnBrk="0" fontAlgn="base" hangingPunct="0">
                        <a:lnSpc>
                          <a:spcPct val="100000"/>
                        </a:lnSpc>
                        <a:spcBef>
                          <a:spcPts val="0"/>
                        </a:spcBef>
                        <a:spcAft>
                          <a:spcPct val="0"/>
                        </a:spcAft>
                        <a:buClr>
                          <a:schemeClr val="accent2"/>
                        </a:buClr>
                        <a:buFont typeface="Wingdings" pitchFamily="2" charset="2"/>
                        <a:buChar char="Ø"/>
                        <a:tabLst>
                          <a:tab pos="777240" algn="l"/>
                        </a:tabLst>
                      </a:pPr>
                      <a:r>
                        <a:rPr lang="en-US" sz="1900" b="0" i="0" dirty="0" smtClean="0">
                          <a:solidFill>
                            <a:schemeClr val="tx1"/>
                          </a:solidFill>
                          <a:effectLst/>
                        </a:rPr>
                        <a:t>Ministry </a:t>
                      </a:r>
                      <a:r>
                        <a:rPr lang="en-US" sz="1900" b="0" i="0" dirty="0">
                          <a:solidFill>
                            <a:schemeClr val="tx1"/>
                          </a:solidFill>
                          <a:effectLst/>
                        </a:rPr>
                        <a:t>of Road Transport and </a:t>
                      </a:r>
                      <a:r>
                        <a:rPr lang="en-US" sz="1900" b="0" i="0" dirty="0" smtClean="0">
                          <a:solidFill>
                            <a:schemeClr val="tx1"/>
                          </a:solidFill>
                          <a:effectLst/>
                        </a:rPr>
                        <a:t>Highways;</a:t>
                      </a:r>
                    </a:p>
                    <a:p>
                      <a:pPr marL="800100" marR="0" lvl="1" indent="-342900" algn="just" rtl="0" eaLnBrk="0" fontAlgn="base" hangingPunct="0">
                        <a:lnSpc>
                          <a:spcPct val="100000"/>
                        </a:lnSpc>
                        <a:spcBef>
                          <a:spcPts val="0"/>
                        </a:spcBef>
                        <a:spcAft>
                          <a:spcPct val="0"/>
                        </a:spcAft>
                        <a:buClr>
                          <a:schemeClr val="accent2"/>
                        </a:buClr>
                        <a:buFont typeface="Wingdings" pitchFamily="2" charset="2"/>
                        <a:buChar char="Ø"/>
                        <a:tabLst>
                          <a:tab pos="777240" algn="l"/>
                        </a:tabLst>
                      </a:pPr>
                      <a:r>
                        <a:rPr lang="en-US" sz="1900" b="0" i="0" dirty="0" smtClean="0">
                          <a:solidFill>
                            <a:schemeClr val="tx1"/>
                          </a:solidFill>
                          <a:effectLst/>
                        </a:rPr>
                        <a:t>Ministry </a:t>
                      </a:r>
                      <a:r>
                        <a:rPr lang="en-US" sz="1900" b="0" i="0" dirty="0">
                          <a:solidFill>
                            <a:schemeClr val="tx1"/>
                          </a:solidFill>
                          <a:effectLst/>
                        </a:rPr>
                        <a:t>of </a:t>
                      </a:r>
                      <a:r>
                        <a:rPr lang="en-US" sz="1900" b="0" i="0" dirty="0" smtClean="0">
                          <a:solidFill>
                            <a:schemeClr val="tx1"/>
                          </a:solidFill>
                          <a:effectLst/>
                        </a:rPr>
                        <a:t>Railways;</a:t>
                      </a:r>
                    </a:p>
                    <a:p>
                      <a:pPr marL="800100" marR="0" lvl="1" indent="-342900" algn="just" rtl="0" eaLnBrk="0" fontAlgn="base" hangingPunct="0">
                        <a:lnSpc>
                          <a:spcPct val="100000"/>
                        </a:lnSpc>
                        <a:spcBef>
                          <a:spcPts val="0"/>
                        </a:spcBef>
                        <a:spcAft>
                          <a:spcPct val="0"/>
                        </a:spcAft>
                        <a:buClr>
                          <a:schemeClr val="accent2"/>
                        </a:buClr>
                        <a:buFont typeface="Wingdings" pitchFamily="2" charset="2"/>
                        <a:buChar char="Ø"/>
                        <a:tabLst>
                          <a:tab pos="777240" algn="l"/>
                        </a:tabLst>
                      </a:pPr>
                      <a:r>
                        <a:rPr lang="en-US" sz="1900" b="0" i="0" dirty="0" smtClean="0">
                          <a:solidFill>
                            <a:schemeClr val="tx1"/>
                          </a:solidFill>
                          <a:effectLst/>
                        </a:rPr>
                        <a:t>Power Grid; </a:t>
                      </a:r>
                      <a:r>
                        <a:rPr lang="en-US" sz="1900" b="0" i="0" dirty="0">
                          <a:solidFill>
                            <a:schemeClr val="tx1"/>
                          </a:solidFill>
                          <a:effectLst/>
                        </a:rPr>
                        <a:t>and </a:t>
                      </a:r>
                      <a:endParaRPr lang="en-US" sz="1900" b="0" i="0" dirty="0" smtClean="0">
                        <a:solidFill>
                          <a:schemeClr val="tx1"/>
                        </a:solidFill>
                        <a:effectLst/>
                      </a:endParaRPr>
                    </a:p>
                    <a:p>
                      <a:pPr marL="800100" marR="0" lvl="1" indent="-342900" algn="just" rtl="0" eaLnBrk="0" fontAlgn="base" hangingPunct="0">
                        <a:lnSpc>
                          <a:spcPct val="100000"/>
                        </a:lnSpc>
                        <a:spcBef>
                          <a:spcPts val="0"/>
                        </a:spcBef>
                        <a:spcAft>
                          <a:spcPct val="0"/>
                        </a:spcAft>
                        <a:buClr>
                          <a:schemeClr val="accent2"/>
                        </a:buClr>
                        <a:buFont typeface="Wingdings" pitchFamily="2" charset="2"/>
                        <a:buChar char="Ø"/>
                        <a:tabLst>
                          <a:tab pos="777240" algn="l"/>
                        </a:tabLst>
                      </a:pPr>
                      <a:r>
                        <a:rPr lang="en-US" sz="1900" b="0" i="0" dirty="0" smtClean="0">
                          <a:solidFill>
                            <a:schemeClr val="tx1"/>
                          </a:solidFill>
                          <a:effectLst/>
                        </a:rPr>
                        <a:t>Central </a:t>
                      </a:r>
                      <a:r>
                        <a:rPr lang="en-US" sz="1900" b="0" i="0" dirty="0">
                          <a:solidFill>
                            <a:schemeClr val="tx1"/>
                          </a:solidFill>
                          <a:effectLst/>
                        </a:rPr>
                        <a:t>Medical Services Society (CMSS), MoH&amp;FW</a:t>
                      </a:r>
                      <a:r>
                        <a:rPr lang="en-US" sz="1900" b="0" i="0" dirty="0">
                          <a:solidFill>
                            <a:schemeClr val="tx1"/>
                          </a:solidFill>
                          <a:latin typeface="+mn-lt"/>
                          <a:ea typeface="+mn-ea"/>
                          <a:cs typeface="+mn-cs"/>
                        </a:rPr>
                        <a:t> </a:t>
                      </a:r>
                    </a:p>
                  </a:txBody>
                  <a:tcPr marL="68580" marR="68580" marT="0" marB="0">
                    <a:noFill/>
                  </a:tcPr>
                </a:tc>
                <a:extLst>
                  <a:ext uri="{0D108BD9-81ED-4DB2-BD59-A6C34878D82A}">
                    <a16:rowId xmlns:a16="http://schemas.microsoft.com/office/drawing/2014/main" val="2438552563"/>
                  </a:ext>
                </a:extLst>
              </a:tr>
              <a:tr h="196817">
                <a:tc>
                  <a:txBody>
                    <a:bodyPr/>
                    <a:lstStyle/>
                    <a:p>
                      <a:pPr marL="0" marR="0" algn="just">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4189280226"/>
                  </a:ext>
                </a:extLst>
              </a:tr>
            </a:tbl>
          </a:graphicData>
        </a:graphic>
      </p:graphicFrame>
    </p:spTree>
    <p:extLst>
      <p:ext uri="{BB962C8B-B14F-4D97-AF65-F5344CB8AC3E}">
        <p14:creationId xmlns:p14="http://schemas.microsoft.com/office/powerpoint/2010/main" val="2251834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b="1" dirty="0"/>
          </a:p>
        </p:txBody>
      </p:sp>
      <p:sp>
        <p:nvSpPr>
          <p:cNvPr id="4" name="Content Placeholder 3">
            <a:extLst>
              <a:ext uri="{FF2B5EF4-FFF2-40B4-BE49-F238E27FC236}">
                <a16:creationId xmlns:a16="http://schemas.microsoft.com/office/drawing/2014/main" id="{A634824A-65C6-4F4B-AC6D-AACC167E96E1}"/>
              </a:ext>
            </a:extLst>
          </p:cNvPr>
          <p:cNvSpPr>
            <a:spLocks noGrp="1"/>
          </p:cNvSpPr>
          <p:nvPr>
            <p:ph idx="1"/>
          </p:nvPr>
        </p:nvSpPr>
        <p:spPr>
          <a:xfrm>
            <a:off x="566738" y="1752600"/>
            <a:ext cx="8181726" cy="4916760"/>
          </a:xfrm>
        </p:spPr>
        <p:txBody>
          <a:bodyPr/>
          <a:lstStyle/>
          <a:p>
            <a:pPr algn="just"/>
            <a:endParaRPr lang="en-US" sz="2400" i="1" dirty="0"/>
          </a:p>
          <a:p>
            <a:pPr marL="0" indent="0" algn="ctr">
              <a:buNone/>
            </a:pPr>
            <a:r>
              <a:rPr lang="en-US" sz="4000" b="1" dirty="0">
                <a:solidFill>
                  <a:srgbClr val="C00000"/>
                </a:solidFill>
              </a:rPr>
              <a:t>SUSTAINABLE </a:t>
            </a:r>
          </a:p>
          <a:p>
            <a:pPr marL="0" indent="0" algn="ctr">
              <a:buNone/>
            </a:pPr>
            <a:r>
              <a:rPr lang="en-US" sz="4000" b="1" dirty="0">
                <a:solidFill>
                  <a:srgbClr val="C00000"/>
                </a:solidFill>
              </a:rPr>
              <a:t>PUBLIC PROCUREMENT</a:t>
            </a:r>
          </a:p>
          <a:p>
            <a:pPr marL="0" indent="0" algn="ctr">
              <a:buNone/>
            </a:pPr>
            <a:r>
              <a:rPr lang="en-US" sz="4000" b="1" dirty="0">
                <a:solidFill>
                  <a:srgbClr val="C00000"/>
                </a:solidFill>
              </a:rPr>
              <a:t>(SPP)</a:t>
            </a:r>
            <a:endParaRPr lang="en-US" sz="4000" dirty="0">
              <a:solidFill>
                <a:srgbClr val="C00000"/>
              </a:solidFill>
            </a:endParaRPr>
          </a:p>
          <a:p>
            <a:pPr marL="0" indent="0" algn="just">
              <a:buNone/>
            </a:pPr>
            <a:endParaRPr lang="en-US" sz="2400" i="1" dirty="0"/>
          </a:p>
        </p:txBody>
      </p:sp>
    </p:spTree>
    <p:extLst>
      <p:ext uri="{BB962C8B-B14F-4D97-AF65-F5344CB8AC3E}">
        <p14:creationId xmlns:p14="http://schemas.microsoft.com/office/powerpoint/2010/main" val="15993335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Content Placeholder 1"/>
          <p:cNvSpPr txBox="1">
            <a:spLocks noGrp="1"/>
          </p:cNvSpPr>
          <p:nvPr>
            <p:ph type="body" idx="1"/>
          </p:nvPr>
        </p:nvSpPr>
        <p:spPr>
          <a:xfrm>
            <a:off x="566737" y="1752600"/>
            <a:ext cx="8001001" cy="4556720"/>
          </a:xfrm>
          <a:prstGeom prst="rect">
            <a:avLst/>
          </a:prstGeom>
        </p:spPr>
        <p:txBody>
          <a:bodyPr/>
          <a:lstStyle/>
          <a:p>
            <a:pPr algn="just">
              <a:spcBef>
                <a:spcPts val="600"/>
              </a:spcBef>
              <a:defRPr sz="2800"/>
            </a:pPr>
            <a:r>
              <a:rPr dirty="0"/>
              <a:t>Process whereby public organizations meet their needs for goods, services, works and utilities in a way that achieves value for money on a whole </a:t>
            </a:r>
            <a:r>
              <a:rPr b="1" dirty="0"/>
              <a:t>life-cycle basis </a:t>
            </a:r>
            <a:r>
              <a:rPr dirty="0"/>
              <a:t>in terms of generating benefits not only to the organization, but also to </a:t>
            </a:r>
            <a:r>
              <a:rPr b="1" dirty="0"/>
              <a:t>society and the economy</a:t>
            </a:r>
            <a:r>
              <a:rPr dirty="0"/>
              <a:t>, whilst significantly reducing negative impacts on the</a:t>
            </a:r>
            <a:r>
              <a:rPr b="1" dirty="0"/>
              <a:t> environment</a:t>
            </a:r>
            <a:r>
              <a:rPr dirty="0"/>
              <a:t>.</a:t>
            </a:r>
          </a:p>
          <a:p>
            <a:pPr algn="just">
              <a:spcBef>
                <a:spcPts val="600"/>
              </a:spcBef>
              <a:buSzTx/>
              <a:buFont typeface="Wingdings"/>
              <a:buNone/>
              <a:defRPr sz="2800"/>
            </a:pPr>
            <a:r>
              <a:rPr dirty="0"/>
              <a:t>	</a:t>
            </a:r>
            <a:endParaRPr i="1" dirty="0"/>
          </a:p>
        </p:txBody>
      </p:sp>
      <p:sp>
        <p:nvSpPr>
          <p:cNvPr id="138" name="Title 2"/>
          <p:cNvSpPr txBox="1">
            <a:spLocks noGrp="1"/>
          </p:cNvSpPr>
          <p:nvPr>
            <p:ph type="title"/>
          </p:nvPr>
        </p:nvSpPr>
        <p:spPr>
          <a:prstGeom prst="rect">
            <a:avLst/>
          </a:prstGeom>
        </p:spPr>
        <p:txBody>
          <a:bodyPr/>
          <a:lstStyle>
            <a:lvl1pPr>
              <a:defRPr b="1"/>
            </a:lvl1pPr>
          </a:lstStyle>
          <a:p>
            <a:r>
              <a:t>Definition- SPP</a:t>
            </a:r>
          </a:p>
        </p:txBody>
      </p:sp>
    </p:spTree>
    <p:extLst>
      <p:ext uri="{BB962C8B-B14F-4D97-AF65-F5344CB8AC3E}">
        <p14:creationId xmlns:p14="http://schemas.microsoft.com/office/powerpoint/2010/main" val="3738358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6738" y="1752600"/>
            <a:ext cx="8032976" cy="4988768"/>
          </a:xfrm>
        </p:spPr>
        <p:txBody>
          <a:bodyPr/>
          <a:lstStyle/>
          <a:p>
            <a:pPr marL="0" indent="0">
              <a:buNone/>
            </a:pPr>
            <a:r>
              <a:rPr lang="en-US" sz="2000" dirty="0"/>
              <a:t> </a:t>
            </a:r>
            <a:endParaRPr lang="en-US" sz="1400" dirty="0"/>
          </a:p>
          <a:p>
            <a:endParaRPr lang="en-US" sz="2000" dirty="0"/>
          </a:p>
        </p:txBody>
      </p:sp>
      <p:sp>
        <p:nvSpPr>
          <p:cNvPr id="3" name="Title 2"/>
          <p:cNvSpPr>
            <a:spLocks noGrp="1"/>
          </p:cNvSpPr>
          <p:nvPr>
            <p:ph type="title"/>
          </p:nvPr>
        </p:nvSpPr>
        <p:spPr>
          <a:xfrm>
            <a:off x="566738" y="476672"/>
            <a:ext cx="8355043" cy="891952"/>
          </a:xfrm>
        </p:spPr>
        <p:txBody>
          <a:bodyPr/>
          <a:lstStyle/>
          <a:p>
            <a:r>
              <a:rPr lang="en-IN" sz="3600" b="1"/>
              <a:t>GFRs</a:t>
            </a:r>
            <a:r>
              <a:rPr lang="en-IN" sz="3600" b="1" dirty="0"/>
              <a:t>, 2017 Provision</a:t>
            </a:r>
            <a:endParaRPr lang="en-IN" sz="2400" b="1" dirty="0"/>
          </a:p>
        </p:txBody>
      </p:sp>
      <p:graphicFrame>
        <p:nvGraphicFramePr>
          <p:cNvPr id="4" name="Table 3"/>
          <p:cNvGraphicFramePr>
            <a:graphicFrameLocks noGrp="1"/>
          </p:cNvGraphicFramePr>
          <p:nvPr>
            <p:extLst>
              <p:ext uri="{D42A27DB-BD31-4B8C-83A1-F6EECF244321}">
                <p14:modId xmlns:p14="http://schemas.microsoft.com/office/powerpoint/2010/main" val="3364789612"/>
              </p:ext>
            </p:extLst>
          </p:nvPr>
        </p:nvGraphicFramePr>
        <p:xfrm>
          <a:off x="528367" y="1724411"/>
          <a:ext cx="8109718" cy="5227870"/>
        </p:xfrm>
        <a:graphic>
          <a:graphicData uri="http://schemas.openxmlformats.org/drawingml/2006/table">
            <a:tbl>
              <a:tblPr firstRow="1" firstCol="1" bandRow="1">
                <a:tableStyleId>{5C22544A-7EE6-4342-B048-85BDC9FD1C3A}</a:tableStyleId>
              </a:tblPr>
              <a:tblGrid>
                <a:gridCol w="8109718">
                  <a:extLst>
                    <a:ext uri="{9D8B030D-6E8A-4147-A177-3AD203B41FA5}">
                      <a16:colId xmlns:a16="http://schemas.microsoft.com/office/drawing/2014/main" val="3891791297"/>
                    </a:ext>
                  </a:extLst>
                </a:gridCol>
              </a:tblGrid>
              <a:tr h="5023544">
                <a:tc>
                  <a:txBody>
                    <a:bodyPr/>
                    <a:lstStyle/>
                    <a:p>
                      <a:pPr marL="285750" marR="0" indent="-285750" algn="just">
                        <a:lnSpc>
                          <a:spcPct val="100000"/>
                        </a:lnSpc>
                        <a:spcBef>
                          <a:spcPts val="1200"/>
                        </a:spcBef>
                        <a:spcAft>
                          <a:spcPts val="1000"/>
                        </a:spcAft>
                        <a:buClr>
                          <a:srgbClr val="C00000"/>
                        </a:buClr>
                        <a:buFont typeface="Wingdings" panose="05000000000000000000" pitchFamily="2" charset="2"/>
                        <a:buChar char="q"/>
                        <a:tabLst>
                          <a:tab pos="777240" algn="l"/>
                        </a:tabLst>
                      </a:pPr>
                      <a:r>
                        <a:rPr lang="en-US" sz="2200" b="0" dirty="0">
                          <a:solidFill>
                            <a:schemeClr val="tx1"/>
                          </a:solidFill>
                          <a:effectLst/>
                        </a:rPr>
                        <a:t>Rule 173 (xi) (b) of GFR, 2017 stipulates that while checking the responsiveness of bids for performance and efficiency criteria, </a:t>
                      </a:r>
                      <a:r>
                        <a:rPr lang="en-US" sz="2200" b="1" dirty="0">
                          <a:solidFill>
                            <a:schemeClr val="tx1"/>
                          </a:solidFill>
                          <a:effectLst/>
                        </a:rPr>
                        <a:t>environmental characteristics</a:t>
                      </a:r>
                      <a:r>
                        <a:rPr lang="en-US" sz="2200" b="0" dirty="0">
                          <a:solidFill>
                            <a:schemeClr val="tx1"/>
                          </a:solidFill>
                          <a:effectLst/>
                        </a:rPr>
                        <a:t> shall also be taken in to account;</a:t>
                      </a:r>
                    </a:p>
                    <a:p>
                      <a:pPr marL="285750" marR="0" indent="-285750" algn="just">
                        <a:lnSpc>
                          <a:spcPct val="100000"/>
                        </a:lnSpc>
                        <a:spcBef>
                          <a:spcPts val="1200"/>
                        </a:spcBef>
                        <a:spcAft>
                          <a:spcPts val="1000"/>
                        </a:spcAft>
                        <a:buClr>
                          <a:srgbClr val="C00000"/>
                        </a:buClr>
                        <a:buFont typeface="Wingdings" panose="05000000000000000000" pitchFamily="2" charset="2"/>
                        <a:buChar char="q"/>
                        <a:tabLst>
                          <a:tab pos="777240" algn="l"/>
                        </a:tabLst>
                      </a:pPr>
                      <a:r>
                        <a:rPr lang="en-US" sz="2200" b="0" dirty="0">
                          <a:solidFill>
                            <a:schemeClr val="tx1"/>
                          </a:solidFill>
                          <a:effectLst/>
                        </a:rPr>
                        <a:t>Rule 136 (1) (iii) of GFR, 2017 states that while designing the projects etc., principles of </a:t>
                      </a:r>
                      <a:r>
                        <a:rPr lang="en-US" sz="2200" b="1" dirty="0">
                          <a:solidFill>
                            <a:schemeClr val="tx1"/>
                          </a:solidFill>
                          <a:effectLst/>
                        </a:rPr>
                        <a:t>Life Cycle Cost</a:t>
                      </a:r>
                      <a:r>
                        <a:rPr lang="en-US" sz="2200" b="0" dirty="0">
                          <a:solidFill>
                            <a:schemeClr val="tx1"/>
                          </a:solidFill>
                          <a:effectLst/>
                        </a:rPr>
                        <a:t> may also be considered; </a:t>
                      </a:r>
                    </a:p>
                    <a:p>
                      <a:pPr marL="285750" marR="0" indent="-285750" algn="just">
                        <a:lnSpc>
                          <a:spcPct val="100000"/>
                        </a:lnSpc>
                        <a:spcBef>
                          <a:spcPts val="1200"/>
                        </a:spcBef>
                        <a:spcAft>
                          <a:spcPts val="1000"/>
                        </a:spcAft>
                        <a:buClr>
                          <a:srgbClr val="C00000"/>
                        </a:buClr>
                        <a:buFont typeface="Wingdings" panose="05000000000000000000" pitchFamily="2" charset="2"/>
                        <a:buChar char="q"/>
                        <a:tabLst>
                          <a:tab pos="777240" algn="l"/>
                        </a:tabLst>
                      </a:pPr>
                      <a:r>
                        <a:rPr lang="en-US" sz="2200" b="0" dirty="0">
                          <a:solidFill>
                            <a:schemeClr val="tx1"/>
                          </a:solidFill>
                          <a:effectLst/>
                        </a:rPr>
                        <a:t>Rule 173 (xvii) of GFR, 2017 highlights that Ministries/ Departments shall procure </a:t>
                      </a:r>
                      <a:r>
                        <a:rPr lang="en-US" sz="2200" b="1" dirty="0">
                          <a:solidFill>
                            <a:schemeClr val="tx1"/>
                          </a:solidFill>
                          <a:effectLst/>
                        </a:rPr>
                        <a:t>BEE</a:t>
                      </a:r>
                      <a:r>
                        <a:rPr lang="en-US" sz="2200" b="0" dirty="0">
                          <a:solidFill>
                            <a:schemeClr val="tx1"/>
                          </a:solidFill>
                          <a:effectLst/>
                        </a:rPr>
                        <a:t> Star Rating certified electrical appliances. The star rating threshold is notified by DoE. Ministries/ Departments may also procure higher star rating electrical appliances</a:t>
                      </a:r>
                    </a:p>
                  </a:txBody>
                  <a:tcPr marL="68580" marR="68580" marT="0" marB="0">
                    <a:noFill/>
                  </a:tcPr>
                </a:tc>
                <a:extLst>
                  <a:ext uri="{0D108BD9-81ED-4DB2-BD59-A6C34878D82A}">
                    <a16:rowId xmlns:a16="http://schemas.microsoft.com/office/drawing/2014/main" val="2438552563"/>
                  </a:ext>
                </a:extLst>
              </a:tr>
              <a:tr h="204326">
                <a:tc>
                  <a:txBody>
                    <a:bodyPr/>
                    <a:lstStyle/>
                    <a:p>
                      <a:pPr marL="0" marR="0" algn="just">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4189280226"/>
                  </a:ext>
                </a:extLst>
              </a:tr>
            </a:tbl>
          </a:graphicData>
        </a:graphic>
      </p:graphicFrame>
    </p:spTree>
    <p:extLst>
      <p:ext uri="{BB962C8B-B14F-4D97-AF65-F5344CB8AC3E}">
        <p14:creationId xmlns:p14="http://schemas.microsoft.com/office/powerpoint/2010/main" val="31726185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628800"/>
            <a:ext cx="8424936" cy="5105400"/>
          </a:xfrm>
        </p:spPr>
        <p:txBody>
          <a:bodyPr>
            <a:noAutofit/>
          </a:bodyPr>
          <a:lstStyle/>
          <a:p>
            <a:pPr algn="just"/>
            <a:r>
              <a:rPr lang="en-US" sz="2600" dirty="0"/>
              <a:t>In March, 2018, Department of Expenditure set up a SPTF whose main objectives are to:</a:t>
            </a:r>
          </a:p>
          <a:p>
            <a:pPr marL="0" indent="0" algn="just">
              <a:buNone/>
            </a:pPr>
            <a:endParaRPr lang="en-US" sz="1600" dirty="0"/>
          </a:p>
          <a:p>
            <a:pPr lvl="1" algn="just"/>
            <a:r>
              <a:rPr lang="en-US" sz="2400" dirty="0"/>
              <a:t>Review International Best Practices in the area of SPP;</a:t>
            </a:r>
          </a:p>
          <a:p>
            <a:pPr lvl="1" algn="just"/>
            <a:r>
              <a:rPr lang="en-US" sz="2400" dirty="0" err="1"/>
              <a:t>Inventorise</a:t>
            </a:r>
            <a:r>
              <a:rPr lang="en-US" sz="2400" dirty="0"/>
              <a:t> the current status of SPP in India across Government organizations;</a:t>
            </a:r>
          </a:p>
          <a:p>
            <a:pPr lvl="1" algn="just"/>
            <a:r>
              <a:rPr lang="en-US" sz="2400" dirty="0"/>
              <a:t>Prepare a draft Sustainable Procurement Action Plan;</a:t>
            </a:r>
          </a:p>
          <a:p>
            <a:pPr lvl="1" algn="just"/>
            <a:r>
              <a:rPr lang="en-US" sz="2400" dirty="0"/>
              <a:t>Recommend an initial set of product/ service categories (along with their specifications) where SPP can be implemented</a:t>
            </a:r>
          </a:p>
        </p:txBody>
      </p:sp>
      <p:sp>
        <p:nvSpPr>
          <p:cNvPr id="3" name="Title 2"/>
          <p:cNvSpPr>
            <a:spLocks noGrp="1"/>
          </p:cNvSpPr>
          <p:nvPr>
            <p:ph type="title"/>
          </p:nvPr>
        </p:nvSpPr>
        <p:spPr/>
        <p:txBody>
          <a:bodyPr/>
          <a:lstStyle/>
          <a:p>
            <a:r>
              <a:rPr lang="en-US" b="1" dirty="0"/>
              <a:t>Sustainable Procurement Task Force (SPTF)</a:t>
            </a:r>
          </a:p>
        </p:txBody>
      </p:sp>
    </p:spTree>
    <p:extLst>
      <p:ext uri="{BB962C8B-B14F-4D97-AF65-F5344CB8AC3E}">
        <p14:creationId xmlns:p14="http://schemas.microsoft.com/office/powerpoint/2010/main" val="20725457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381000" y="1600200"/>
            <a:ext cx="8367464" cy="5029200"/>
          </a:xfrm>
        </p:spPr>
        <p:txBody>
          <a:bodyPr>
            <a:normAutofit fontScale="70000" lnSpcReduction="20000"/>
          </a:bodyPr>
          <a:lstStyle/>
          <a:p>
            <a:pPr algn="ctr" eaLnBrk="1" hangingPunct="1">
              <a:lnSpc>
                <a:spcPct val="90000"/>
              </a:lnSpc>
              <a:buFont typeface="Wingdings" pitchFamily="2" charset="2"/>
              <a:buNone/>
            </a:pPr>
            <a:endParaRPr lang="en-US" dirty="0"/>
          </a:p>
          <a:p>
            <a:pPr algn="ctr" eaLnBrk="1" hangingPunct="1">
              <a:lnSpc>
                <a:spcPct val="90000"/>
              </a:lnSpc>
              <a:buFont typeface="Wingdings" pitchFamily="2" charset="2"/>
              <a:buNone/>
            </a:pPr>
            <a:endParaRPr lang="en-US" sz="2000" dirty="0"/>
          </a:p>
          <a:p>
            <a:pPr algn="ctr" eaLnBrk="1" hangingPunct="1">
              <a:lnSpc>
                <a:spcPct val="120000"/>
              </a:lnSpc>
              <a:buNone/>
            </a:pPr>
            <a:r>
              <a:rPr lang="en-US" sz="6400" b="1" dirty="0">
                <a:solidFill>
                  <a:srgbClr val="C00000"/>
                </a:solidFill>
                <a:effectLst>
                  <a:outerShdw blurRad="38100" dist="38100" dir="2700000" algn="tl">
                    <a:srgbClr val="000000">
                      <a:alpha val="43137"/>
                    </a:srgbClr>
                  </a:outerShdw>
                </a:effectLst>
              </a:rPr>
              <a:t>MSE Procurement Amendment  Order 2018</a:t>
            </a:r>
          </a:p>
          <a:p>
            <a:pPr algn="r" eaLnBrk="1" hangingPunct="1">
              <a:lnSpc>
                <a:spcPct val="90000"/>
              </a:lnSpc>
              <a:buNone/>
            </a:pPr>
            <a:endParaRPr lang="en-US" sz="5600" dirty="0">
              <a:solidFill>
                <a:srgbClr val="C00000"/>
              </a:solidFill>
            </a:endParaRPr>
          </a:p>
          <a:p>
            <a:pPr algn="ctr" eaLnBrk="1" hangingPunct="1">
              <a:lnSpc>
                <a:spcPct val="90000"/>
              </a:lnSpc>
              <a:buFont typeface="Wingdings" pitchFamily="2" charset="2"/>
              <a:buNone/>
            </a:pPr>
            <a:endParaRPr lang="en-US" sz="2800" dirty="0"/>
          </a:p>
          <a:p>
            <a:pPr algn="ctr" eaLnBrk="1" hangingPunct="1">
              <a:lnSpc>
                <a:spcPct val="90000"/>
              </a:lnSpc>
              <a:buFont typeface="Wingdings" pitchFamily="2" charset="2"/>
              <a:buNone/>
            </a:pPr>
            <a:endParaRPr lang="en-US" sz="2800" dirty="0"/>
          </a:p>
          <a:p>
            <a:pPr algn="ctr" eaLnBrk="1" hangingPunct="1">
              <a:lnSpc>
                <a:spcPct val="90000"/>
              </a:lnSpc>
              <a:buFont typeface="Wingdings" pitchFamily="2" charset="2"/>
              <a:buNone/>
            </a:pPr>
            <a:endParaRPr lang="en-US" sz="2800" dirty="0"/>
          </a:p>
          <a:p>
            <a:pPr algn="ctr" eaLnBrk="1" hangingPunct="1">
              <a:lnSpc>
                <a:spcPct val="90000"/>
              </a:lnSpc>
              <a:buFont typeface="Wingdings" pitchFamily="2" charset="2"/>
              <a:buNone/>
            </a:pPr>
            <a:endParaRPr lang="en-US" sz="2800" dirty="0"/>
          </a:p>
          <a:p>
            <a:pPr algn="ctr" eaLnBrk="1" hangingPunct="1">
              <a:lnSpc>
                <a:spcPct val="90000"/>
              </a:lnSpc>
              <a:buFont typeface="Wingdings" pitchFamily="2" charset="2"/>
              <a:buNone/>
            </a:pPr>
            <a:r>
              <a:rPr lang="en-US" sz="4500" dirty="0"/>
              <a:t> </a:t>
            </a:r>
          </a:p>
          <a:p>
            <a:pPr algn="ctr" eaLnBrk="1" hangingPunct="1">
              <a:lnSpc>
                <a:spcPct val="90000"/>
              </a:lnSpc>
              <a:buFont typeface="Wingdings" pitchFamily="2" charset="2"/>
              <a:buNone/>
            </a:pPr>
            <a:endParaRPr lang="en-US" sz="2400" dirty="0"/>
          </a:p>
        </p:txBody>
      </p:sp>
      <p:sp>
        <p:nvSpPr>
          <p:cNvPr id="8194" name="Rectangle 2"/>
          <p:cNvSpPr>
            <a:spLocks noGrp="1" noChangeArrowheads="1"/>
          </p:cNvSpPr>
          <p:nvPr>
            <p:ph type="title"/>
          </p:nvPr>
        </p:nvSpPr>
        <p:spPr>
          <a:xfrm>
            <a:off x="457200" y="0"/>
            <a:ext cx="7807325" cy="1292225"/>
          </a:xfrm>
        </p:spPr>
        <p:txBody>
          <a:bodyPr>
            <a:noAutofit/>
          </a:bodyPr>
          <a:lstStyle/>
          <a:p>
            <a:pPr algn="ctr" eaLnBrk="1" hangingPunct="1"/>
            <a:endParaRPr lang="en-US" sz="5400" dirty="0"/>
          </a:p>
        </p:txBody>
      </p:sp>
    </p:spTree>
    <p:extLst>
      <p:ext uri="{BB962C8B-B14F-4D97-AF65-F5344CB8AC3E}">
        <p14:creationId xmlns:p14="http://schemas.microsoft.com/office/powerpoint/2010/main" val="828493521"/>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700808"/>
            <a:ext cx="8001000" cy="4824536"/>
          </a:xfrm>
        </p:spPr>
        <p:txBody>
          <a:bodyPr/>
          <a:lstStyle/>
          <a:p>
            <a:pPr algn="just"/>
            <a:r>
              <a:rPr lang="en-IN" sz="2800" dirty="0"/>
              <a:t>Minimum annual purchase requirement from MSEs increased from 20% to </a:t>
            </a:r>
            <a:r>
              <a:rPr lang="en-IN" sz="2800" b="1" dirty="0"/>
              <a:t>25</a:t>
            </a:r>
            <a:r>
              <a:rPr lang="en-IN" sz="2800" b="1" dirty="0" smtClean="0"/>
              <a:t>%;</a:t>
            </a:r>
          </a:p>
          <a:p>
            <a:pPr algn="just"/>
            <a:endParaRPr lang="en-IN" sz="2800" b="1" dirty="0"/>
          </a:p>
          <a:p>
            <a:pPr algn="just"/>
            <a:r>
              <a:rPr lang="en-IN" sz="2800" dirty="0"/>
              <a:t>A minimum of </a:t>
            </a:r>
            <a:r>
              <a:rPr lang="en-IN" sz="2800" b="1" dirty="0"/>
              <a:t>3% </a:t>
            </a:r>
            <a:r>
              <a:rPr lang="en-IN" sz="2800" dirty="0"/>
              <a:t>reservation for women owned  MSEs within the above mentioned 25% reservation</a:t>
            </a:r>
            <a:endParaRPr lang="en-IN" sz="2800" b="1" dirty="0"/>
          </a:p>
          <a:p>
            <a:pPr algn="just"/>
            <a:endParaRPr lang="en-US" sz="2800" dirty="0"/>
          </a:p>
          <a:p>
            <a:pPr lvl="1" algn="just"/>
            <a:endParaRPr lang="en-IN" sz="2800" dirty="0"/>
          </a:p>
          <a:p>
            <a:pPr algn="just"/>
            <a:endParaRPr lang="en-US" sz="2400" dirty="0"/>
          </a:p>
          <a:p>
            <a:endParaRPr lang="en-US" dirty="0"/>
          </a:p>
        </p:txBody>
      </p:sp>
      <p:sp>
        <p:nvSpPr>
          <p:cNvPr id="3" name="Title 2"/>
          <p:cNvSpPr>
            <a:spLocks noGrp="1"/>
          </p:cNvSpPr>
          <p:nvPr>
            <p:ph type="title"/>
          </p:nvPr>
        </p:nvSpPr>
        <p:spPr>
          <a:xfrm>
            <a:off x="574674" y="304800"/>
            <a:ext cx="8389813" cy="1216025"/>
          </a:xfrm>
        </p:spPr>
        <p:txBody>
          <a:bodyPr/>
          <a:lstStyle/>
          <a:p>
            <a:r>
              <a:rPr lang="en-US" sz="3200" b="1" dirty="0"/>
              <a:t>Amendment in MSE Procurement Order issued in Nov, 2018</a:t>
            </a:r>
          </a:p>
        </p:txBody>
      </p:sp>
    </p:spTree>
    <p:extLst>
      <p:ext uri="{BB962C8B-B14F-4D97-AF65-F5344CB8AC3E}">
        <p14:creationId xmlns:p14="http://schemas.microsoft.com/office/powerpoint/2010/main" val="6259185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381000" y="1600200"/>
            <a:ext cx="8367464" cy="5029200"/>
          </a:xfrm>
        </p:spPr>
        <p:txBody>
          <a:bodyPr>
            <a:normAutofit fontScale="77500" lnSpcReduction="20000"/>
          </a:bodyPr>
          <a:lstStyle/>
          <a:p>
            <a:pPr algn="ctr" eaLnBrk="1" hangingPunct="1">
              <a:lnSpc>
                <a:spcPct val="90000"/>
              </a:lnSpc>
              <a:buFont typeface="Wingdings" pitchFamily="2" charset="2"/>
              <a:buNone/>
            </a:pPr>
            <a:endParaRPr lang="en-US" dirty="0"/>
          </a:p>
          <a:p>
            <a:pPr algn="ctr" eaLnBrk="1" hangingPunct="1">
              <a:lnSpc>
                <a:spcPct val="90000"/>
              </a:lnSpc>
              <a:buFont typeface="Wingdings" pitchFamily="2" charset="2"/>
              <a:buNone/>
            </a:pPr>
            <a:endParaRPr lang="en-US" sz="2000" dirty="0"/>
          </a:p>
          <a:p>
            <a:pPr algn="ctr">
              <a:buNone/>
            </a:pPr>
            <a:endParaRPr lang="en-US" sz="4200" b="1" dirty="0" smtClean="0">
              <a:solidFill>
                <a:srgbClr val="C00000"/>
              </a:solidFill>
            </a:endParaRPr>
          </a:p>
          <a:p>
            <a:pPr algn="ctr">
              <a:buNone/>
            </a:pPr>
            <a:r>
              <a:rPr lang="en-US" sz="4200" b="1" dirty="0" smtClean="0">
                <a:solidFill>
                  <a:srgbClr val="C00000"/>
                </a:solidFill>
              </a:rPr>
              <a:t>Public </a:t>
            </a:r>
            <a:r>
              <a:rPr lang="en-US" sz="4200" b="1" dirty="0">
                <a:solidFill>
                  <a:srgbClr val="C00000"/>
                </a:solidFill>
              </a:rPr>
              <a:t>Procurement</a:t>
            </a:r>
          </a:p>
          <a:p>
            <a:pPr algn="ctr">
              <a:buNone/>
            </a:pPr>
            <a:r>
              <a:rPr lang="en-US" sz="4200" b="1" dirty="0">
                <a:solidFill>
                  <a:srgbClr val="C00000"/>
                </a:solidFill>
              </a:rPr>
              <a:t> (Preference to Make in India), </a:t>
            </a:r>
          </a:p>
          <a:p>
            <a:pPr algn="ctr">
              <a:buNone/>
            </a:pPr>
            <a:r>
              <a:rPr lang="en-US" sz="4200" b="1" dirty="0">
                <a:solidFill>
                  <a:srgbClr val="C00000"/>
                </a:solidFill>
              </a:rPr>
              <a:t>Order 2017</a:t>
            </a:r>
            <a:endParaRPr lang="en-US" sz="4200" b="1" dirty="0">
              <a:solidFill>
                <a:srgbClr val="C00000"/>
              </a:solidFill>
              <a:hlinkClick r:id="rId4"/>
            </a:endParaRPr>
          </a:p>
          <a:p>
            <a:pPr algn="r" eaLnBrk="1" hangingPunct="1">
              <a:lnSpc>
                <a:spcPct val="90000"/>
              </a:lnSpc>
              <a:buNone/>
            </a:pPr>
            <a:endParaRPr lang="en-US" sz="5600" dirty="0">
              <a:solidFill>
                <a:srgbClr val="C00000"/>
              </a:solidFill>
            </a:endParaRPr>
          </a:p>
          <a:p>
            <a:pPr algn="ctr" eaLnBrk="1" hangingPunct="1">
              <a:lnSpc>
                <a:spcPct val="90000"/>
              </a:lnSpc>
              <a:buFont typeface="Wingdings" pitchFamily="2" charset="2"/>
              <a:buNone/>
            </a:pPr>
            <a:endParaRPr lang="en-US" sz="2800" dirty="0"/>
          </a:p>
          <a:p>
            <a:pPr algn="ctr" eaLnBrk="1" hangingPunct="1">
              <a:lnSpc>
                <a:spcPct val="90000"/>
              </a:lnSpc>
              <a:buFont typeface="Wingdings" pitchFamily="2" charset="2"/>
              <a:buNone/>
            </a:pPr>
            <a:endParaRPr lang="en-US" sz="2800" dirty="0"/>
          </a:p>
          <a:p>
            <a:pPr algn="ctr" eaLnBrk="1" hangingPunct="1">
              <a:lnSpc>
                <a:spcPct val="90000"/>
              </a:lnSpc>
              <a:buFont typeface="Wingdings" pitchFamily="2" charset="2"/>
              <a:buNone/>
            </a:pPr>
            <a:endParaRPr lang="en-US" sz="2800" dirty="0"/>
          </a:p>
          <a:p>
            <a:pPr algn="ctr" eaLnBrk="1" hangingPunct="1">
              <a:lnSpc>
                <a:spcPct val="90000"/>
              </a:lnSpc>
              <a:buFont typeface="Wingdings" pitchFamily="2" charset="2"/>
              <a:buNone/>
            </a:pPr>
            <a:endParaRPr lang="en-US" sz="2800" dirty="0"/>
          </a:p>
          <a:p>
            <a:pPr algn="ctr" eaLnBrk="1" hangingPunct="1">
              <a:lnSpc>
                <a:spcPct val="90000"/>
              </a:lnSpc>
              <a:buFont typeface="Wingdings" pitchFamily="2" charset="2"/>
              <a:buNone/>
            </a:pPr>
            <a:r>
              <a:rPr lang="en-US" sz="4500" dirty="0"/>
              <a:t> </a:t>
            </a:r>
          </a:p>
          <a:p>
            <a:pPr algn="ctr" eaLnBrk="1" hangingPunct="1">
              <a:lnSpc>
                <a:spcPct val="90000"/>
              </a:lnSpc>
              <a:buFont typeface="Wingdings" pitchFamily="2" charset="2"/>
              <a:buNone/>
            </a:pPr>
            <a:endParaRPr lang="en-US" sz="2400" dirty="0"/>
          </a:p>
        </p:txBody>
      </p:sp>
      <p:sp>
        <p:nvSpPr>
          <p:cNvPr id="8194" name="Rectangle 2"/>
          <p:cNvSpPr>
            <a:spLocks noGrp="1" noChangeArrowheads="1"/>
          </p:cNvSpPr>
          <p:nvPr>
            <p:ph type="title"/>
          </p:nvPr>
        </p:nvSpPr>
        <p:spPr>
          <a:xfrm>
            <a:off x="457200" y="0"/>
            <a:ext cx="7807325" cy="1292225"/>
          </a:xfrm>
        </p:spPr>
        <p:txBody>
          <a:bodyPr>
            <a:noAutofit/>
          </a:bodyPr>
          <a:lstStyle/>
          <a:p>
            <a:pPr algn="ctr" eaLnBrk="1" hangingPunct="1"/>
            <a:endParaRPr lang="en-US" sz="5400" dirty="0"/>
          </a:p>
        </p:txBody>
      </p:sp>
    </p:spTree>
    <p:extLst>
      <p:ext uri="{BB962C8B-B14F-4D97-AF65-F5344CB8AC3E}">
        <p14:creationId xmlns:p14="http://schemas.microsoft.com/office/powerpoint/2010/main" val="2051819205"/>
      </p:ext>
    </p:extLst>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6738" y="1752600"/>
            <a:ext cx="8348662" cy="4800600"/>
          </a:xfrm>
        </p:spPr>
        <p:txBody>
          <a:bodyPr>
            <a:normAutofit/>
          </a:bodyPr>
          <a:lstStyle/>
          <a:p>
            <a:pPr algn="just"/>
            <a:r>
              <a:rPr lang="en-US" sz="2800" dirty="0"/>
              <a:t>Issued by </a:t>
            </a:r>
            <a:r>
              <a:rPr lang="en-US" sz="2800" dirty="0" smtClean="0"/>
              <a:t>DIPP pursuant </a:t>
            </a:r>
            <a:r>
              <a:rPr lang="en-US" sz="2800" dirty="0"/>
              <a:t>to Rule 153 (iii) of </a:t>
            </a:r>
            <a:r>
              <a:rPr lang="en-US" sz="2800" dirty="0" smtClean="0"/>
              <a:t>GFR </a:t>
            </a:r>
            <a:r>
              <a:rPr lang="en-US" sz="2800" dirty="0"/>
              <a:t>2017 on </a:t>
            </a:r>
            <a:r>
              <a:rPr lang="en-US" sz="2800" dirty="0" smtClean="0"/>
              <a:t>15.06.2017</a:t>
            </a:r>
          </a:p>
          <a:p>
            <a:pPr algn="just"/>
            <a:endParaRPr lang="en-US" sz="2800" dirty="0"/>
          </a:p>
          <a:p>
            <a:pPr algn="just"/>
            <a:r>
              <a:rPr lang="en-US" sz="2800" dirty="0"/>
              <a:t>To promote manufacturing and production of Goods, Works and Services in India thereby encouraging Make in India</a:t>
            </a:r>
            <a:r>
              <a:rPr lang="en-US" sz="2800" dirty="0" smtClean="0"/>
              <a:t>;</a:t>
            </a:r>
          </a:p>
          <a:p>
            <a:pPr algn="just">
              <a:buNone/>
            </a:pPr>
            <a:endParaRPr lang="en-US" sz="2800" dirty="0"/>
          </a:p>
          <a:p>
            <a:pPr algn="just"/>
            <a:r>
              <a:rPr lang="en-IN" sz="2800" dirty="0"/>
              <a:t>Nodal Ministry has to identify items where sufficient local capacity and local competition exists</a:t>
            </a:r>
            <a:endParaRPr lang="en-US" sz="2800" dirty="0"/>
          </a:p>
          <a:p>
            <a:pPr marL="0" indent="0" algn="just">
              <a:buNone/>
            </a:pPr>
            <a:endParaRPr lang="en-US" sz="2800" dirty="0"/>
          </a:p>
          <a:p>
            <a:pPr marL="0" indent="0">
              <a:buNone/>
            </a:pPr>
            <a:endParaRPr lang="en-IN" dirty="0"/>
          </a:p>
        </p:txBody>
      </p:sp>
      <p:sp>
        <p:nvSpPr>
          <p:cNvPr id="3" name="Title 2"/>
          <p:cNvSpPr>
            <a:spLocks noGrp="1"/>
          </p:cNvSpPr>
          <p:nvPr>
            <p:ph type="title"/>
          </p:nvPr>
        </p:nvSpPr>
        <p:spPr/>
        <p:txBody>
          <a:bodyPr/>
          <a:lstStyle/>
          <a:p>
            <a:r>
              <a:rPr lang="en-US" b="1" dirty="0"/>
              <a:t>MII Order, 2017</a:t>
            </a:r>
            <a:endParaRPr lang="en-IN" dirty="0">
              <a:latin typeface="+mn-lt"/>
            </a:endParaRPr>
          </a:p>
        </p:txBody>
      </p:sp>
    </p:spTree>
    <p:extLst>
      <p:ext uri="{BB962C8B-B14F-4D97-AF65-F5344CB8AC3E}">
        <p14:creationId xmlns:p14="http://schemas.microsoft.com/office/powerpoint/2010/main" val="13598024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6738" y="1752600"/>
            <a:ext cx="8348662" cy="4800600"/>
          </a:xfrm>
        </p:spPr>
        <p:txBody>
          <a:bodyPr>
            <a:normAutofit/>
          </a:bodyPr>
          <a:lstStyle/>
          <a:p>
            <a:pPr algn="just"/>
            <a:r>
              <a:rPr lang="en-US" sz="2400" dirty="0" smtClean="0"/>
              <a:t>Procurements </a:t>
            </a:r>
            <a:r>
              <a:rPr lang="en-US" sz="2400" dirty="0"/>
              <a:t>&lt; Rs. 5 </a:t>
            </a:r>
            <a:r>
              <a:rPr lang="en-US" sz="2400" dirty="0" err="1" smtClean="0"/>
              <a:t>lakh</a:t>
            </a:r>
            <a:r>
              <a:rPr lang="en-US" sz="2400" dirty="0" smtClean="0"/>
              <a:t> are exempted</a:t>
            </a:r>
          </a:p>
          <a:p>
            <a:pPr algn="just"/>
            <a:r>
              <a:rPr lang="en-US" sz="2400" dirty="0" smtClean="0"/>
              <a:t>Procurements less than Rs. 50 </a:t>
            </a:r>
            <a:r>
              <a:rPr lang="en-US" sz="2400" dirty="0" err="1" smtClean="0"/>
              <a:t>lakhs</a:t>
            </a:r>
            <a:endParaRPr lang="en-US" sz="2400" dirty="0" smtClean="0"/>
          </a:p>
          <a:p>
            <a:pPr lvl="1" algn="just"/>
            <a:r>
              <a:rPr lang="en-US" sz="1900" dirty="0" smtClean="0"/>
              <a:t>Only Local Suppliers are eligible</a:t>
            </a:r>
            <a:endParaRPr lang="en-US" sz="1900" dirty="0"/>
          </a:p>
          <a:p>
            <a:pPr algn="just"/>
            <a:r>
              <a:rPr lang="en-US" sz="2400" dirty="0"/>
              <a:t>Minimum Local Content (LC) shall be 50%. Nodal Ministry may prescribe higher or lower </a:t>
            </a:r>
            <a:r>
              <a:rPr lang="en-US" sz="2400" dirty="0" smtClean="0"/>
              <a:t>%;</a:t>
            </a:r>
            <a:endParaRPr lang="en-US" sz="2400" dirty="0"/>
          </a:p>
          <a:p>
            <a:pPr marL="469900" lvl="1" indent="-469900" algn="just">
              <a:buFont typeface="Wingdings" pitchFamily="2" charset="2"/>
              <a:buChar char="q"/>
            </a:pPr>
            <a:r>
              <a:rPr lang="en-US" sz="2400" dirty="0" smtClean="0"/>
              <a:t>Margin of Purchase Preference 20%</a:t>
            </a:r>
          </a:p>
          <a:p>
            <a:pPr marL="866775" lvl="2" indent="-469900" algn="just">
              <a:buFont typeface="Wingdings" pitchFamily="2" charset="2"/>
              <a:buChar char="Ø"/>
            </a:pPr>
            <a:r>
              <a:rPr lang="en-US" sz="2000" dirty="0" smtClean="0"/>
              <a:t>Ministries/ Departments can reduce the margin of purchase preference below 20%;</a:t>
            </a:r>
          </a:p>
          <a:p>
            <a:pPr algn="just"/>
            <a:r>
              <a:rPr lang="en-US" sz="2400" dirty="0" smtClean="0"/>
              <a:t>The minimum LC, Margin of Purchase Preference and procedure for PPI-MII policy shall be declared in NIT;</a:t>
            </a:r>
          </a:p>
          <a:p>
            <a:pPr algn="just"/>
            <a:endParaRPr lang="en-US" sz="2200" dirty="0" smtClean="0"/>
          </a:p>
          <a:p>
            <a:pPr algn="just"/>
            <a:endParaRPr lang="en-US" sz="2200" dirty="0" smtClean="0"/>
          </a:p>
          <a:p>
            <a:pPr algn="just"/>
            <a:endParaRPr lang="en-US" sz="2200" dirty="0" smtClean="0"/>
          </a:p>
          <a:p>
            <a:pPr algn="just"/>
            <a:endParaRPr lang="en-US" sz="2000" dirty="0"/>
          </a:p>
          <a:p>
            <a:pPr algn="just"/>
            <a:endParaRPr lang="en-US" sz="2000" dirty="0"/>
          </a:p>
          <a:p>
            <a:pPr marL="0" indent="0" algn="just">
              <a:buNone/>
            </a:pPr>
            <a:endParaRPr lang="en-US" sz="2800" dirty="0"/>
          </a:p>
          <a:p>
            <a:pPr marL="0" indent="0">
              <a:buNone/>
            </a:pPr>
            <a:endParaRPr lang="en-IN" dirty="0"/>
          </a:p>
        </p:txBody>
      </p:sp>
      <p:sp>
        <p:nvSpPr>
          <p:cNvPr id="3" name="Title 2"/>
          <p:cNvSpPr>
            <a:spLocks noGrp="1"/>
          </p:cNvSpPr>
          <p:nvPr>
            <p:ph type="title"/>
          </p:nvPr>
        </p:nvSpPr>
        <p:spPr/>
        <p:txBody>
          <a:bodyPr/>
          <a:lstStyle/>
          <a:p>
            <a:r>
              <a:rPr lang="en-US" b="1" dirty="0"/>
              <a:t>Salient points of </a:t>
            </a:r>
            <a:r>
              <a:rPr lang="en-US" b="1" dirty="0" smtClean="0"/>
              <a:t>MII Order</a:t>
            </a:r>
            <a:endParaRPr lang="en-IN" dirty="0">
              <a:latin typeface="+mn-lt"/>
            </a:endParaRPr>
          </a:p>
        </p:txBody>
      </p:sp>
    </p:spTree>
    <p:extLst>
      <p:ext uri="{BB962C8B-B14F-4D97-AF65-F5344CB8AC3E}">
        <p14:creationId xmlns:p14="http://schemas.microsoft.com/office/powerpoint/2010/main" val="39506003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6738" y="1752600"/>
            <a:ext cx="8348662" cy="4800600"/>
          </a:xfrm>
        </p:spPr>
        <p:txBody>
          <a:bodyPr>
            <a:normAutofit lnSpcReduction="10000"/>
          </a:bodyPr>
          <a:lstStyle/>
          <a:p>
            <a:pPr algn="just"/>
            <a:r>
              <a:rPr lang="en-US" sz="2800" dirty="0" smtClean="0"/>
              <a:t>Methodology for Assessing Procurement Systems (MAPS);</a:t>
            </a:r>
          </a:p>
          <a:p>
            <a:pPr algn="just">
              <a:buNone/>
            </a:pPr>
            <a:endParaRPr lang="en-US" sz="2800" dirty="0"/>
          </a:p>
          <a:p>
            <a:pPr algn="just"/>
            <a:r>
              <a:rPr lang="en-US" sz="2800" dirty="0" smtClean="0"/>
              <a:t>Sustainable Public Procurement (SPP);</a:t>
            </a:r>
          </a:p>
          <a:p>
            <a:pPr algn="just"/>
            <a:endParaRPr lang="en-US" sz="2800" dirty="0" smtClean="0"/>
          </a:p>
          <a:p>
            <a:pPr algn="just"/>
            <a:r>
              <a:rPr lang="en-US" sz="2800" dirty="0" smtClean="0"/>
              <a:t>MSE Procurement Amendment Order, 2018;</a:t>
            </a:r>
          </a:p>
          <a:p>
            <a:pPr algn="just"/>
            <a:endParaRPr lang="en-US" sz="2800" dirty="0" smtClean="0"/>
          </a:p>
          <a:p>
            <a:pPr algn="just"/>
            <a:r>
              <a:rPr lang="en-US" sz="2800" dirty="0" smtClean="0"/>
              <a:t>Public Procurement (Preference to Make in India) Order</a:t>
            </a:r>
            <a:r>
              <a:rPr lang="en-US" sz="2800" smtClean="0"/>
              <a:t>, </a:t>
            </a:r>
            <a:r>
              <a:rPr lang="en-US" sz="2800" smtClean="0"/>
              <a:t>2017</a:t>
            </a:r>
            <a:endParaRPr lang="en-US" sz="2800" dirty="0" smtClean="0"/>
          </a:p>
          <a:p>
            <a:pPr algn="just"/>
            <a:endParaRPr lang="en-US" sz="2800" dirty="0" smtClean="0"/>
          </a:p>
          <a:p>
            <a:pPr algn="just"/>
            <a:endParaRPr lang="en-US" sz="2800" dirty="0" smtClean="0"/>
          </a:p>
          <a:p>
            <a:pPr algn="just"/>
            <a:endParaRPr lang="en-IN" sz="2800" dirty="0" smtClean="0"/>
          </a:p>
          <a:p>
            <a:pPr algn="just"/>
            <a:endParaRPr lang="en-US" sz="2800" dirty="0" smtClean="0"/>
          </a:p>
          <a:p>
            <a:pPr algn="just">
              <a:buNone/>
            </a:pPr>
            <a:endParaRPr lang="en-US" sz="2800" dirty="0"/>
          </a:p>
          <a:p>
            <a:pPr algn="just">
              <a:buNone/>
            </a:pPr>
            <a:endParaRPr lang="en-US" sz="2800" dirty="0"/>
          </a:p>
          <a:p>
            <a:pPr marL="0" indent="0" algn="just">
              <a:buNone/>
            </a:pPr>
            <a:endParaRPr lang="en-US" sz="2800" dirty="0"/>
          </a:p>
          <a:p>
            <a:pPr marL="0" indent="0">
              <a:buNone/>
            </a:pPr>
            <a:endParaRPr lang="en-IN" dirty="0"/>
          </a:p>
        </p:txBody>
      </p:sp>
      <p:sp>
        <p:nvSpPr>
          <p:cNvPr id="3" name="Title 2"/>
          <p:cNvSpPr>
            <a:spLocks noGrp="1"/>
          </p:cNvSpPr>
          <p:nvPr>
            <p:ph type="title"/>
          </p:nvPr>
        </p:nvSpPr>
        <p:spPr/>
        <p:txBody>
          <a:bodyPr/>
          <a:lstStyle/>
          <a:p>
            <a:r>
              <a:rPr lang="en-US" b="1" dirty="0">
                <a:latin typeface="+mn-lt"/>
              </a:rPr>
              <a:t>Agenda </a:t>
            </a:r>
            <a:r>
              <a:rPr lang="en-US" b="1" dirty="0" smtClean="0">
                <a:latin typeface="+mn-lt"/>
              </a:rPr>
              <a:t> </a:t>
            </a:r>
            <a:endParaRPr lang="en-IN" dirty="0">
              <a:latin typeface="+mn-lt"/>
            </a:endParaRPr>
          </a:p>
        </p:txBody>
      </p:sp>
    </p:spTree>
    <p:extLst>
      <p:ext uri="{BB962C8B-B14F-4D97-AF65-F5344CB8AC3E}">
        <p14:creationId xmlns:p14="http://schemas.microsoft.com/office/powerpoint/2010/main" val="42413761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6738" y="1752600"/>
            <a:ext cx="8001000" cy="4819672"/>
          </a:xfrm>
        </p:spPr>
        <p:txBody>
          <a:bodyPr/>
          <a:lstStyle/>
          <a:p>
            <a:pPr algn="just"/>
            <a:r>
              <a:rPr lang="en-US" sz="1900" dirty="0" smtClean="0"/>
              <a:t>Procurements </a:t>
            </a:r>
            <a:r>
              <a:rPr lang="en-US" sz="1900" b="1" dirty="0" smtClean="0"/>
              <a:t>more than Rs. 50 </a:t>
            </a:r>
            <a:r>
              <a:rPr lang="en-US" sz="1900" b="1" dirty="0" err="1" smtClean="0"/>
              <a:t>lakhs</a:t>
            </a:r>
            <a:r>
              <a:rPr lang="en-US" sz="1900" b="1" dirty="0" smtClean="0"/>
              <a:t> and that are divisible in nature</a:t>
            </a:r>
            <a:endParaRPr lang="en-US" sz="1900" dirty="0" smtClean="0"/>
          </a:p>
          <a:p>
            <a:pPr lvl="1" algn="just"/>
            <a:r>
              <a:rPr lang="en-US" sz="1900" dirty="0" smtClean="0"/>
              <a:t>If L1 is a local supplier, entire quantity is placed on L1;</a:t>
            </a:r>
          </a:p>
          <a:p>
            <a:pPr lvl="1" algn="just"/>
            <a:r>
              <a:rPr lang="en-US" sz="1900" dirty="0" smtClean="0"/>
              <a:t>If L1 not a local supplier, 50% quantity awarded to L1;</a:t>
            </a:r>
          </a:p>
          <a:p>
            <a:pPr lvl="1" algn="just"/>
            <a:r>
              <a:rPr lang="en-US" sz="1900" dirty="0" smtClean="0"/>
              <a:t>For award of balance quantity, lowest bidder among the local supplier, with quotation falling in margin of purchase preference, is invited to match the price of L1;</a:t>
            </a:r>
          </a:p>
          <a:p>
            <a:pPr lvl="1" algn="just"/>
            <a:r>
              <a:rPr lang="en-US" sz="1900" dirty="0" smtClean="0"/>
              <a:t>If lowest local supplier fails to match L1 price or accepts less than the offered quantity, the next higher local supplier is invited with price falling in margin of purchase preference;</a:t>
            </a:r>
          </a:p>
          <a:p>
            <a:pPr lvl="1" algn="just"/>
            <a:r>
              <a:rPr lang="en-US" sz="1900" dirty="0" smtClean="0"/>
              <a:t>The same exercise is carried out till the invited local supplier matches the L1 price and accepts the balance quantity;</a:t>
            </a:r>
          </a:p>
          <a:p>
            <a:pPr lvl="1" algn="just">
              <a:buNone/>
            </a:pPr>
            <a:endParaRPr lang="en-US" sz="1800" dirty="0" smtClean="0"/>
          </a:p>
          <a:p>
            <a:endParaRPr lang="en-US" dirty="0"/>
          </a:p>
        </p:txBody>
      </p:sp>
      <p:sp>
        <p:nvSpPr>
          <p:cNvPr id="3" name="Title 2"/>
          <p:cNvSpPr>
            <a:spLocks noGrp="1"/>
          </p:cNvSpPr>
          <p:nvPr>
            <p:ph type="title"/>
          </p:nvPr>
        </p:nvSpPr>
        <p:spPr/>
        <p:txBody>
          <a:bodyPr/>
          <a:lstStyle/>
          <a:p>
            <a:r>
              <a:rPr lang="en-US" b="1" dirty="0" smtClean="0"/>
              <a:t>Conditions for Purchase Preference…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6738" y="1752600"/>
            <a:ext cx="8253734" cy="4876800"/>
          </a:xfrm>
        </p:spPr>
        <p:txBody>
          <a:bodyPr/>
          <a:lstStyle/>
          <a:p>
            <a:pPr algn="just"/>
            <a:r>
              <a:rPr lang="en-US" sz="2400" dirty="0"/>
              <a:t>Procurements </a:t>
            </a:r>
            <a:r>
              <a:rPr lang="en-US" sz="2400" b="1" dirty="0"/>
              <a:t>more than Rs. 50 lakhs and not divisible in nature</a:t>
            </a:r>
          </a:p>
          <a:p>
            <a:pPr lvl="1" algn="just"/>
            <a:r>
              <a:rPr lang="en-US" sz="1900" dirty="0"/>
              <a:t>Lowest evaluated Responsive Bid is considered L1;</a:t>
            </a:r>
          </a:p>
          <a:p>
            <a:pPr lvl="1" algn="just"/>
            <a:r>
              <a:rPr lang="en-US" sz="1900" dirty="0"/>
              <a:t>If L1 is a local supplier, entire quantity is placed on L1;</a:t>
            </a:r>
          </a:p>
          <a:p>
            <a:pPr lvl="1" algn="just"/>
            <a:r>
              <a:rPr lang="en-US" sz="1900" dirty="0"/>
              <a:t>If L1 not a local supplier, lowest bidder among the local supplier, with quotation falling in margin of purchase preference, is invited to match the price of L1 for award of entire quantity;</a:t>
            </a:r>
          </a:p>
          <a:p>
            <a:pPr lvl="1" algn="just"/>
            <a:r>
              <a:rPr lang="en-US" sz="1900" dirty="0"/>
              <a:t>If lowest local supplier fails to match L1 price, the next higher local supplier with price falling in margin of purchase preference, is invited to match the price of L1 and so on;</a:t>
            </a:r>
          </a:p>
          <a:p>
            <a:pPr lvl="1" algn="just"/>
            <a:r>
              <a:rPr lang="en-US" sz="1900" dirty="0"/>
              <a:t>Where none of the local supplier matches the price of L1, the contract may be awarded to L1</a:t>
            </a:r>
          </a:p>
          <a:p>
            <a:pPr algn="just"/>
            <a:endParaRPr lang="en-US" sz="2000" dirty="0"/>
          </a:p>
        </p:txBody>
      </p:sp>
      <p:sp>
        <p:nvSpPr>
          <p:cNvPr id="3" name="Title 2"/>
          <p:cNvSpPr>
            <a:spLocks noGrp="1"/>
          </p:cNvSpPr>
          <p:nvPr>
            <p:ph type="title"/>
          </p:nvPr>
        </p:nvSpPr>
        <p:spPr/>
        <p:txBody>
          <a:bodyPr/>
          <a:lstStyle/>
          <a:p>
            <a:r>
              <a:rPr lang="en-US" b="1" dirty="0"/>
              <a:t>Conditions for Purchase Preference…</a:t>
            </a:r>
            <a:endParaRPr lang="en-US" dirty="0"/>
          </a:p>
        </p:txBody>
      </p:sp>
    </p:spTree>
    <p:extLst>
      <p:ext uri="{BB962C8B-B14F-4D97-AF65-F5344CB8AC3E}">
        <p14:creationId xmlns:p14="http://schemas.microsoft.com/office/powerpoint/2010/main" val="36554481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6738" y="1752600"/>
            <a:ext cx="8001000" cy="4876800"/>
          </a:xfrm>
        </p:spPr>
        <p:txBody>
          <a:bodyPr/>
          <a:lstStyle/>
          <a:p>
            <a:pPr algn="just"/>
            <a:r>
              <a:rPr lang="en-US" sz="2000" dirty="0"/>
              <a:t>For procurement &lt; Rs. 10 crore, local supplier shall submit self certification regarding meeting the requirement of minimum LC</a:t>
            </a:r>
          </a:p>
          <a:p>
            <a:pPr lvl="1" algn="just"/>
            <a:r>
              <a:rPr lang="en-US" sz="1800" dirty="0"/>
              <a:t>The supplier to provide the location details where value addition is </a:t>
            </a:r>
            <a:r>
              <a:rPr lang="en-US" sz="1800" dirty="0" smtClean="0"/>
              <a:t>done</a:t>
            </a:r>
          </a:p>
          <a:p>
            <a:pPr lvl="1" algn="just"/>
            <a:endParaRPr lang="en-US" sz="1800" dirty="0"/>
          </a:p>
          <a:p>
            <a:pPr algn="just"/>
            <a:r>
              <a:rPr lang="en-US" sz="2000" dirty="0"/>
              <a:t>For procurement &gt; Rs. 10 crore, certificate regarding meeting the requirement of minimum LC shall be submitted by local supplier from </a:t>
            </a:r>
          </a:p>
          <a:p>
            <a:pPr lvl="1" algn="just"/>
            <a:r>
              <a:rPr lang="en-US" sz="1800" dirty="0"/>
              <a:t>Statutory auditor or cost auditor of the </a:t>
            </a:r>
            <a:r>
              <a:rPr lang="en-US" sz="1800" dirty="0" smtClean="0"/>
              <a:t>company (for companies);</a:t>
            </a:r>
            <a:endParaRPr lang="en-US" sz="1800" dirty="0"/>
          </a:p>
          <a:p>
            <a:pPr lvl="1" algn="just"/>
            <a:r>
              <a:rPr lang="en-US" sz="1800" dirty="0"/>
              <a:t>Practicing cost accountant or practicing chartered accountant </a:t>
            </a:r>
            <a:r>
              <a:rPr lang="en-US" sz="1800" dirty="0" smtClean="0"/>
              <a:t>(other than companies)</a:t>
            </a:r>
            <a:endParaRPr lang="en-US" sz="1800" dirty="0"/>
          </a:p>
          <a:p>
            <a:pPr algn="just"/>
            <a:endParaRPr lang="en-US" sz="2000" dirty="0"/>
          </a:p>
          <a:p>
            <a:pPr marL="0" indent="0" algn="just">
              <a:buNone/>
            </a:pPr>
            <a:endParaRPr lang="en-US" sz="2000" dirty="0"/>
          </a:p>
        </p:txBody>
      </p:sp>
      <p:sp>
        <p:nvSpPr>
          <p:cNvPr id="3" name="Title 2"/>
          <p:cNvSpPr>
            <a:spLocks noGrp="1"/>
          </p:cNvSpPr>
          <p:nvPr>
            <p:ph type="title"/>
          </p:nvPr>
        </p:nvSpPr>
        <p:spPr/>
        <p:txBody>
          <a:bodyPr/>
          <a:lstStyle/>
          <a:p>
            <a:r>
              <a:rPr lang="en-US" b="1" dirty="0"/>
              <a:t>Verification of Local Content</a:t>
            </a:r>
            <a:endParaRPr lang="en-US" dirty="0"/>
          </a:p>
        </p:txBody>
      </p:sp>
    </p:spTree>
    <p:extLst>
      <p:ext uri="{BB962C8B-B14F-4D97-AF65-F5344CB8AC3E}">
        <p14:creationId xmlns:p14="http://schemas.microsoft.com/office/powerpoint/2010/main" val="28134598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6738" y="1752600"/>
            <a:ext cx="8001000" cy="5105400"/>
          </a:xfrm>
        </p:spPr>
        <p:txBody>
          <a:bodyPr/>
          <a:lstStyle/>
          <a:p>
            <a:pPr algn="just"/>
            <a:r>
              <a:rPr lang="en-US" sz="2200" dirty="0" smtClean="0"/>
              <a:t>Nodal Ministries may constitute committees with internal and external experts for independent verification;</a:t>
            </a:r>
          </a:p>
          <a:p>
            <a:pPr algn="just"/>
            <a:endParaRPr lang="en-US" sz="2200" dirty="0" smtClean="0"/>
          </a:p>
          <a:p>
            <a:pPr algn="just"/>
            <a:r>
              <a:rPr lang="en-US" sz="2200" dirty="0" smtClean="0"/>
              <a:t>For false </a:t>
            </a:r>
            <a:r>
              <a:rPr lang="en-US" sz="2200" dirty="0"/>
              <a:t>declarations of minimum </a:t>
            </a:r>
            <a:r>
              <a:rPr lang="en-US" sz="2200" dirty="0" smtClean="0"/>
              <a:t>LC,  </a:t>
            </a:r>
            <a:r>
              <a:rPr lang="en-US" sz="2200" dirty="0"/>
              <a:t>bidder shall be debarred for upto two years </a:t>
            </a:r>
            <a:endParaRPr lang="en-US" sz="2200" dirty="0" smtClean="0"/>
          </a:p>
          <a:p>
            <a:pPr algn="just">
              <a:buNone/>
            </a:pPr>
            <a:r>
              <a:rPr lang="en-US" sz="2200" dirty="0" smtClean="0"/>
              <a:t> </a:t>
            </a:r>
            <a:endParaRPr lang="en-US" sz="2200" dirty="0"/>
          </a:p>
          <a:p>
            <a:pPr algn="just"/>
            <a:r>
              <a:rPr lang="en-US" sz="2200" dirty="0"/>
              <a:t>The debarred bidder shall not be eligible </a:t>
            </a:r>
            <a:r>
              <a:rPr lang="en-US" sz="2200" dirty="0" smtClean="0"/>
              <a:t>for preference of MII by any other purchaser for period of debarment. </a:t>
            </a:r>
          </a:p>
          <a:p>
            <a:pPr algn="just"/>
            <a:endParaRPr lang="en-US" sz="2200" dirty="0" smtClean="0"/>
          </a:p>
          <a:p>
            <a:pPr algn="just"/>
            <a:r>
              <a:rPr lang="en-IN" sz="2200" dirty="0" smtClean="0"/>
              <a:t>Debarment shall be prospectively in a manner that ongoing procurements are not disrupted</a:t>
            </a:r>
            <a:endParaRPr lang="en-US" sz="2200" dirty="0"/>
          </a:p>
          <a:p>
            <a:pPr algn="just"/>
            <a:endParaRPr lang="en-US" sz="2200" dirty="0"/>
          </a:p>
          <a:p>
            <a:pPr algn="just"/>
            <a:endParaRPr lang="en-US" sz="2200" dirty="0"/>
          </a:p>
          <a:p>
            <a:pPr algn="just"/>
            <a:endParaRPr lang="en-US" sz="2000" dirty="0"/>
          </a:p>
          <a:p>
            <a:pPr marL="0" indent="0" algn="just">
              <a:buNone/>
            </a:pPr>
            <a:endParaRPr lang="en-US" sz="2000" dirty="0"/>
          </a:p>
        </p:txBody>
      </p:sp>
      <p:sp>
        <p:nvSpPr>
          <p:cNvPr id="3" name="Title 2"/>
          <p:cNvSpPr>
            <a:spLocks noGrp="1"/>
          </p:cNvSpPr>
          <p:nvPr>
            <p:ph type="title"/>
          </p:nvPr>
        </p:nvSpPr>
        <p:spPr/>
        <p:txBody>
          <a:bodyPr/>
          <a:lstStyle/>
          <a:p>
            <a:r>
              <a:rPr lang="en-US" sz="3600" b="1" dirty="0"/>
              <a:t>Verification </a:t>
            </a:r>
            <a:r>
              <a:rPr lang="en-US" sz="3600" b="1" dirty="0" smtClean="0"/>
              <a:t>&amp; Debarment</a:t>
            </a:r>
            <a:endParaRPr lang="en-US" sz="3600" dirty="0"/>
          </a:p>
        </p:txBody>
      </p:sp>
    </p:spTree>
    <p:extLst>
      <p:ext uri="{BB962C8B-B14F-4D97-AF65-F5344CB8AC3E}">
        <p14:creationId xmlns:p14="http://schemas.microsoft.com/office/powerpoint/2010/main" val="35990979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6738" y="1752600"/>
            <a:ext cx="8001000" cy="4876800"/>
          </a:xfrm>
        </p:spPr>
        <p:txBody>
          <a:bodyPr/>
          <a:lstStyle/>
          <a:p>
            <a:pPr algn="just"/>
            <a:r>
              <a:rPr lang="en-US" sz="2200" dirty="0" smtClean="0"/>
              <a:t>Eligibility </a:t>
            </a:r>
            <a:r>
              <a:rPr lang="en-US" sz="2200" dirty="0"/>
              <a:t>condition shall not require proof of supply in other </a:t>
            </a:r>
            <a:r>
              <a:rPr lang="en-US" sz="2200" dirty="0" smtClean="0"/>
              <a:t>countries/exports;</a:t>
            </a:r>
          </a:p>
          <a:p>
            <a:pPr algn="just"/>
            <a:endParaRPr lang="en-US" sz="2200" dirty="0"/>
          </a:p>
          <a:p>
            <a:pPr algn="just"/>
            <a:r>
              <a:rPr lang="en-US" sz="2200" dirty="0" smtClean="0"/>
              <a:t>Eligibility conditions like turnover, production capability and financial strength do not result in unreasonable exclusion of local suppliers; </a:t>
            </a:r>
          </a:p>
          <a:p>
            <a:pPr lvl="1" algn="just"/>
            <a:r>
              <a:rPr lang="en-US" sz="1800" dirty="0" smtClean="0"/>
              <a:t>however ensuring quality or creditworthiness of the supplier;</a:t>
            </a:r>
          </a:p>
          <a:p>
            <a:pPr lvl="1" algn="just"/>
            <a:endParaRPr lang="en-US" sz="1800" dirty="0"/>
          </a:p>
          <a:p>
            <a:pPr algn="just"/>
            <a:r>
              <a:rPr lang="en-US" sz="2200" dirty="0" smtClean="0"/>
              <a:t>Can restrict foreign suppliers in </a:t>
            </a:r>
            <a:r>
              <a:rPr lang="en-US" sz="2200" dirty="0"/>
              <a:t>the tenders, in case such foreign country do not allow the participation of Indian suppliers in their tenders;</a:t>
            </a:r>
          </a:p>
          <a:p>
            <a:pPr algn="just">
              <a:buNone/>
            </a:pPr>
            <a:endParaRPr lang="en-US" sz="1800" dirty="0"/>
          </a:p>
          <a:p>
            <a:pPr algn="just"/>
            <a:endParaRPr lang="en-US" sz="2200" dirty="0"/>
          </a:p>
          <a:p>
            <a:pPr algn="just"/>
            <a:endParaRPr lang="en-US" sz="2200" dirty="0"/>
          </a:p>
          <a:p>
            <a:pPr algn="just"/>
            <a:endParaRPr lang="en-US" sz="2000" dirty="0"/>
          </a:p>
          <a:p>
            <a:pPr marL="0" indent="0" algn="just">
              <a:buNone/>
            </a:pPr>
            <a:endParaRPr lang="en-US" sz="2000" dirty="0"/>
          </a:p>
        </p:txBody>
      </p:sp>
      <p:sp>
        <p:nvSpPr>
          <p:cNvPr id="3" name="Title 2"/>
          <p:cNvSpPr>
            <a:spLocks noGrp="1"/>
          </p:cNvSpPr>
          <p:nvPr>
            <p:ph type="title"/>
          </p:nvPr>
        </p:nvSpPr>
        <p:spPr/>
        <p:txBody>
          <a:bodyPr/>
          <a:lstStyle/>
          <a:p>
            <a:r>
              <a:rPr lang="en-US" sz="3600" b="1" dirty="0"/>
              <a:t>Specifications in Tenders</a:t>
            </a:r>
            <a:endParaRPr lang="en-US" sz="3600" dirty="0"/>
          </a:p>
        </p:txBody>
      </p:sp>
    </p:spTree>
    <p:extLst>
      <p:ext uri="{BB962C8B-B14F-4D97-AF65-F5344CB8AC3E}">
        <p14:creationId xmlns:p14="http://schemas.microsoft.com/office/powerpoint/2010/main" val="39249481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endParaRPr lang="en-IN" dirty="0"/>
          </a:p>
        </p:txBody>
      </p:sp>
      <p:sp>
        <p:nvSpPr>
          <p:cNvPr id="3" name="Content Placeholder 2"/>
          <p:cNvSpPr>
            <a:spLocks noGrp="1"/>
          </p:cNvSpPr>
          <p:nvPr>
            <p:ph idx="1"/>
          </p:nvPr>
        </p:nvSpPr>
        <p:spPr/>
        <p:txBody>
          <a:bodyPr/>
          <a:lstStyle/>
          <a:p>
            <a:pPr>
              <a:buNone/>
            </a:pPr>
            <a:endParaRPr lang="en-US" sz="7200" b="1" i="1" dirty="0">
              <a:solidFill>
                <a:schemeClr val="accent2"/>
              </a:solidFill>
              <a:latin typeface="Arial" pitchFamily="34" charset="0"/>
              <a:cs typeface="Arial" pitchFamily="34" charset="0"/>
            </a:endParaRPr>
          </a:p>
          <a:p>
            <a:pPr algn="ctr">
              <a:buNone/>
            </a:pPr>
            <a:r>
              <a:rPr lang="en-US" sz="7200" i="1" dirty="0">
                <a:solidFill>
                  <a:schemeClr val="accent2"/>
                </a:solidFill>
                <a:latin typeface="Arial" pitchFamily="34" charset="0"/>
                <a:cs typeface="Arial" pitchFamily="34" charset="0"/>
              </a:rPr>
              <a:t>Thank you !!</a:t>
            </a:r>
            <a:endParaRPr lang="en-IN" sz="6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b="1" dirty="0"/>
          </a:p>
        </p:txBody>
      </p:sp>
      <p:sp>
        <p:nvSpPr>
          <p:cNvPr id="4" name="Content Placeholder 3">
            <a:extLst>
              <a:ext uri="{FF2B5EF4-FFF2-40B4-BE49-F238E27FC236}">
                <a16:creationId xmlns:a16="http://schemas.microsoft.com/office/drawing/2014/main" id="{A634824A-65C6-4F4B-AC6D-AACC167E96E1}"/>
              </a:ext>
            </a:extLst>
          </p:cNvPr>
          <p:cNvSpPr>
            <a:spLocks noGrp="1"/>
          </p:cNvSpPr>
          <p:nvPr>
            <p:ph idx="1"/>
          </p:nvPr>
        </p:nvSpPr>
        <p:spPr>
          <a:xfrm>
            <a:off x="566738" y="1752600"/>
            <a:ext cx="8181726" cy="4916760"/>
          </a:xfrm>
        </p:spPr>
        <p:txBody>
          <a:bodyPr/>
          <a:lstStyle/>
          <a:p>
            <a:pPr marL="0" indent="0" algn="ctr">
              <a:buNone/>
            </a:pPr>
            <a:r>
              <a:rPr lang="en-US" sz="4000" b="1" dirty="0" smtClean="0">
                <a:solidFill>
                  <a:srgbClr val="C00000"/>
                </a:solidFill>
              </a:rPr>
              <a:t>METHODOLOGY</a:t>
            </a:r>
            <a:endParaRPr lang="en-US" sz="4000" b="1" dirty="0">
              <a:solidFill>
                <a:srgbClr val="C00000"/>
              </a:solidFill>
            </a:endParaRPr>
          </a:p>
          <a:p>
            <a:pPr marL="0" indent="0" algn="ctr">
              <a:buNone/>
            </a:pPr>
            <a:r>
              <a:rPr lang="en-US" sz="4000" b="1" dirty="0">
                <a:solidFill>
                  <a:srgbClr val="C00000"/>
                </a:solidFill>
              </a:rPr>
              <a:t> FOR </a:t>
            </a:r>
            <a:endParaRPr lang="en-US" sz="4000" b="1" dirty="0" smtClean="0">
              <a:solidFill>
                <a:srgbClr val="C00000"/>
              </a:solidFill>
            </a:endParaRPr>
          </a:p>
          <a:p>
            <a:pPr marL="0" indent="0" algn="ctr">
              <a:buNone/>
            </a:pPr>
            <a:r>
              <a:rPr lang="en-US" sz="4000" b="1" dirty="0" smtClean="0">
                <a:solidFill>
                  <a:srgbClr val="C00000"/>
                </a:solidFill>
              </a:rPr>
              <a:t>ASSESSING </a:t>
            </a:r>
            <a:endParaRPr lang="en-US" sz="4000" b="1" dirty="0">
              <a:solidFill>
                <a:srgbClr val="C00000"/>
              </a:solidFill>
            </a:endParaRPr>
          </a:p>
          <a:p>
            <a:pPr marL="0" indent="0" algn="ctr">
              <a:buNone/>
            </a:pPr>
            <a:r>
              <a:rPr lang="en-US" sz="4000" b="1" dirty="0">
                <a:solidFill>
                  <a:srgbClr val="C00000"/>
                </a:solidFill>
              </a:rPr>
              <a:t>PROCUREMENT SYSTEMS (MAPS) </a:t>
            </a:r>
            <a:endParaRPr lang="en-US" sz="4000" i="1" dirty="0">
              <a:solidFill>
                <a:srgbClr val="C00000"/>
              </a:solidFill>
            </a:endParaRPr>
          </a:p>
          <a:p>
            <a:pPr marL="0" indent="0" algn="just">
              <a:buNone/>
            </a:pPr>
            <a:endParaRPr lang="en-US" sz="2400" i="1" dirty="0"/>
          </a:p>
        </p:txBody>
      </p:sp>
    </p:spTree>
    <p:extLst>
      <p:ext uri="{BB962C8B-B14F-4D97-AF65-F5344CB8AC3E}">
        <p14:creationId xmlns:p14="http://schemas.microsoft.com/office/powerpoint/2010/main" val="35941952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600" b="1" dirty="0" smtClean="0"/>
              <a:t>Earlier Public Procurement Systems Assessments in India</a:t>
            </a:r>
            <a:endParaRPr lang="en-US" sz="3600" b="1" dirty="0"/>
          </a:p>
        </p:txBody>
      </p:sp>
      <p:sp>
        <p:nvSpPr>
          <p:cNvPr id="4" name="Content Placeholder 3">
            <a:extLst>
              <a:ext uri="{FF2B5EF4-FFF2-40B4-BE49-F238E27FC236}">
                <a16:creationId xmlns:a16="http://schemas.microsoft.com/office/drawing/2014/main" id="{A634824A-65C6-4F4B-AC6D-AACC167E96E1}"/>
              </a:ext>
            </a:extLst>
          </p:cNvPr>
          <p:cNvSpPr>
            <a:spLocks noGrp="1"/>
          </p:cNvSpPr>
          <p:nvPr>
            <p:ph idx="1"/>
          </p:nvPr>
        </p:nvSpPr>
        <p:spPr>
          <a:xfrm>
            <a:off x="566738" y="1752600"/>
            <a:ext cx="8181726" cy="4916760"/>
          </a:xfrm>
        </p:spPr>
        <p:txBody>
          <a:bodyPr/>
          <a:lstStyle/>
          <a:p>
            <a:pPr lvl="0" algn="just"/>
            <a:r>
              <a:rPr lang="en-US" sz="2200" dirty="0">
                <a:solidFill>
                  <a:sysClr val="windowText" lastClr="000000"/>
                </a:solidFill>
                <a:latin typeface="+mj-lt"/>
                <a:cs typeface="Times New Roman"/>
              </a:rPr>
              <a:t>In 2003, World Bank had published a Country Procurement Assessment Report (CPAR</a:t>
            </a:r>
            <a:r>
              <a:rPr lang="en-US" sz="2200" dirty="0" smtClean="0">
                <a:solidFill>
                  <a:sysClr val="windowText" lastClr="000000"/>
                </a:solidFill>
                <a:latin typeface="+mj-lt"/>
                <a:cs typeface="Times New Roman"/>
              </a:rPr>
              <a:t>) covering:</a:t>
            </a:r>
            <a:endParaRPr lang="en-US" sz="2200" dirty="0">
              <a:solidFill>
                <a:sysClr val="windowText" lastClr="000000"/>
              </a:solidFill>
              <a:latin typeface="+mj-lt"/>
              <a:cs typeface="Times New Roman"/>
            </a:endParaRPr>
          </a:p>
          <a:p>
            <a:pPr lvl="1" algn="just"/>
            <a:r>
              <a:rPr lang="en-US" sz="2000" dirty="0" smtClean="0">
                <a:solidFill>
                  <a:sysClr val="windowText" lastClr="000000"/>
                </a:solidFill>
                <a:latin typeface="+mj-lt"/>
                <a:cs typeface="Times New Roman"/>
              </a:rPr>
              <a:t>Central </a:t>
            </a:r>
            <a:r>
              <a:rPr lang="en-US" sz="2000" dirty="0">
                <a:solidFill>
                  <a:sysClr val="windowText" lastClr="000000"/>
                </a:solidFill>
                <a:latin typeface="+mj-lt"/>
                <a:cs typeface="Times New Roman"/>
              </a:rPr>
              <a:t>Government;</a:t>
            </a:r>
          </a:p>
          <a:p>
            <a:pPr lvl="1" algn="just"/>
            <a:r>
              <a:rPr lang="en-US" sz="2000" dirty="0">
                <a:solidFill>
                  <a:sysClr val="windowText" lastClr="000000"/>
                </a:solidFill>
                <a:latin typeface="+mj-lt"/>
                <a:cs typeface="Times New Roman"/>
              </a:rPr>
              <a:t>State Governments (Three);</a:t>
            </a:r>
          </a:p>
          <a:p>
            <a:pPr lvl="1" algn="just"/>
            <a:r>
              <a:rPr lang="en-US" sz="2000" dirty="0">
                <a:solidFill>
                  <a:sysClr val="windowText" lastClr="000000"/>
                </a:solidFill>
                <a:latin typeface="+mj-lt"/>
                <a:cs typeface="Times New Roman"/>
              </a:rPr>
              <a:t>Public Sector Enterprises under Central Government (250</a:t>
            </a:r>
            <a:r>
              <a:rPr lang="en-US" sz="2000" dirty="0" smtClean="0">
                <a:solidFill>
                  <a:sysClr val="windowText" lastClr="000000"/>
                </a:solidFill>
                <a:latin typeface="+mj-lt"/>
                <a:cs typeface="Times New Roman"/>
              </a:rPr>
              <a:t>+)</a:t>
            </a:r>
          </a:p>
          <a:p>
            <a:pPr lvl="1" algn="just"/>
            <a:endParaRPr lang="en-US" sz="2000" dirty="0">
              <a:solidFill>
                <a:sysClr val="windowText" lastClr="000000"/>
              </a:solidFill>
              <a:latin typeface="+mj-lt"/>
              <a:cs typeface="Times New Roman"/>
            </a:endParaRPr>
          </a:p>
          <a:p>
            <a:pPr algn="just"/>
            <a:r>
              <a:rPr lang="en-US" sz="2200" dirty="0">
                <a:solidFill>
                  <a:sysClr val="windowText" lastClr="000000"/>
                </a:solidFill>
                <a:latin typeface="+mj-lt"/>
                <a:cs typeface="Times New Roman"/>
              </a:rPr>
              <a:t>The report recommended improvement in 13 areas pertaining to </a:t>
            </a:r>
            <a:r>
              <a:rPr lang="en-US" sz="2200" dirty="0">
                <a:solidFill>
                  <a:sysClr val="windowText" lastClr="000000"/>
                </a:solidFill>
                <a:cs typeface="Times New Roman"/>
              </a:rPr>
              <a:t>Public Procurement </a:t>
            </a:r>
            <a:r>
              <a:rPr lang="en-IN" sz="2200" dirty="0" smtClean="0">
                <a:solidFill>
                  <a:sysClr val="windowText" lastClr="000000"/>
                </a:solidFill>
                <a:cs typeface="Times New Roman"/>
              </a:rPr>
              <a:t> </a:t>
            </a:r>
            <a:endParaRPr lang="en-GB" sz="2200" dirty="0">
              <a:solidFill>
                <a:sysClr val="windowText" lastClr="000000"/>
              </a:solidFill>
              <a:latin typeface="+mj-lt"/>
              <a:cs typeface="Times New Roman"/>
            </a:endParaRPr>
          </a:p>
          <a:p>
            <a:pPr lvl="0"/>
            <a:endParaRPr lang="en-GB" sz="2400" dirty="0">
              <a:solidFill>
                <a:sysClr val="windowText" lastClr="000000"/>
              </a:solidFill>
              <a:latin typeface="+mj-lt"/>
              <a:cs typeface="Times New Roman"/>
            </a:endParaRPr>
          </a:p>
        </p:txBody>
      </p:sp>
    </p:spTree>
    <p:extLst>
      <p:ext uri="{BB962C8B-B14F-4D97-AF65-F5344CB8AC3E}">
        <p14:creationId xmlns:p14="http://schemas.microsoft.com/office/powerpoint/2010/main" val="25635099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6738" y="1752600"/>
            <a:ext cx="8325742" cy="4891110"/>
          </a:xfrm>
        </p:spPr>
        <p:txBody>
          <a:bodyPr/>
          <a:lstStyle/>
          <a:p>
            <a:pPr algn="just"/>
            <a:r>
              <a:rPr lang="en-US" sz="2000" dirty="0"/>
              <a:t>World Bank, in </a:t>
            </a:r>
            <a:r>
              <a:rPr lang="en-US" sz="2000" dirty="0" smtClean="0"/>
              <a:t>2017 published </a:t>
            </a:r>
            <a:r>
              <a:rPr lang="en-US" sz="2000" dirty="0"/>
              <a:t>Benchmarking Public Procurement Report (BPP) </a:t>
            </a:r>
            <a:r>
              <a:rPr lang="en-US" sz="2000" dirty="0" smtClean="0"/>
              <a:t>focusing </a:t>
            </a:r>
            <a:r>
              <a:rPr lang="en-US" sz="2000" dirty="0"/>
              <a:t>on legal and regulatory environments that affect the ability of private sector to do business with </a:t>
            </a:r>
            <a:r>
              <a:rPr lang="en-US" sz="2000" dirty="0" smtClean="0"/>
              <a:t>Government</a:t>
            </a:r>
          </a:p>
          <a:p>
            <a:pPr algn="just"/>
            <a:endParaRPr lang="en-US" sz="2200" dirty="0"/>
          </a:p>
          <a:p>
            <a:pPr algn="just"/>
            <a:r>
              <a:rPr lang="en-US" sz="2000" dirty="0"/>
              <a:t>BPP 2017 report covered 180 economies (including </a:t>
            </a:r>
            <a:r>
              <a:rPr lang="en-US" sz="2000" b="1" dirty="0"/>
              <a:t>India</a:t>
            </a:r>
            <a:r>
              <a:rPr lang="en-US" sz="2000" dirty="0"/>
              <a:t> for first time)  </a:t>
            </a:r>
            <a:endParaRPr lang="en-US" sz="2000" dirty="0" smtClean="0"/>
          </a:p>
          <a:p>
            <a:pPr algn="just"/>
            <a:endParaRPr lang="en-US" sz="2000" dirty="0"/>
          </a:p>
          <a:p>
            <a:pPr algn="just"/>
            <a:r>
              <a:rPr lang="en-US" sz="2000" dirty="0"/>
              <a:t>A high score (approaching 100) for the parameters by the economy is considered to have regulatory framework close to internationally recognized good practices</a:t>
            </a:r>
          </a:p>
        </p:txBody>
      </p:sp>
      <p:sp>
        <p:nvSpPr>
          <p:cNvPr id="3" name="Title 2"/>
          <p:cNvSpPr>
            <a:spLocks noGrp="1"/>
          </p:cNvSpPr>
          <p:nvPr>
            <p:ph type="title"/>
          </p:nvPr>
        </p:nvSpPr>
        <p:spPr>
          <a:xfrm>
            <a:off x="566738" y="404664"/>
            <a:ext cx="8001000" cy="1216025"/>
          </a:xfrm>
        </p:spPr>
        <p:txBody>
          <a:bodyPr/>
          <a:lstStyle/>
          <a:p>
            <a:r>
              <a:rPr lang="en-US" sz="3600" b="1" dirty="0"/>
              <a:t>Previous Assessments </a:t>
            </a:r>
            <a:r>
              <a:rPr lang="en-US" sz="3600" b="1" dirty="0" smtClean="0"/>
              <a:t> …</a:t>
            </a:r>
            <a:endParaRPr lang="en-US" sz="3600" b="1" dirty="0"/>
          </a:p>
        </p:txBody>
      </p:sp>
    </p:spTree>
    <p:extLst>
      <p:ext uri="{BB962C8B-B14F-4D97-AF65-F5344CB8AC3E}">
        <p14:creationId xmlns:p14="http://schemas.microsoft.com/office/powerpoint/2010/main" val="26810894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38100830"/>
              </p:ext>
            </p:extLst>
          </p:nvPr>
        </p:nvGraphicFramePr>
        <p:xfrm>
          <a:off x="574675" y="1700808"/>
          <a:ext cx="8001000" cy="4380041"/>
        </p:xfrm>
        <a:graphic>
          <a:graphicData uri="http://schemas.openxmlformats.org/drawingml/2006/table">
            <a:tbl>
              <a:tblPr>
                <a:tableStyleId>{5C22544A-7EE6-4342-B048-85BDC9FD1C3A}</a:tableStyleId>
              </a:tblPr>
              <a:tblGrid>
                <a:gridCol w="842211">
                  <a:extLst>
                    <a:ext uri="{9D8B030D-6E8A-4147-A177-3AD203B41FA5}">
                      <a16:colId xmlns:a16="http://schemas.microsoft.com/office/drawing/2014/main" val="1946304447"/>
                    </a:ext>
                  </a:extLst>
                </a:gridCol>
                <a:gridCol w="1858970">
                  <a:extLst>
                    <a:ext uri="{9D8B030D-6E8A-4147-A177-3AD203B41FA5}">
                      <a16:colId xmlns:a16="http://schemas.microsoft.com/office/drawing/2014/main" val="1891032501"/>
                    </a:ext>
                  </a:extLst>
                </a:gridCol>
                <a:gridCol w="4036503">
                  <a:extLst>
                    <a:ext uri="{9D8B030D-6E8A-4147-A177-3AD203B41FA5}">
                      <a16:colId xmlns:a16="http://schemas.microsoft.com/office/drawing/2014/main" val="211340873"/>
                    </a:ext>
                  </a:extLst>
                </a:gridCol>
                <a:gridCol w="1263316">
                  <a:extLst>
                    <a:ext uri="{9D8B030D-6E8A-4147-A177-3AD203B41FA5}">
                      <a16:colId xmlns:a16="http://schemas.microsoft.com/office/drawing/2014/main" val="162668932"/>
                    </a:ext>
                  </a:extLst>
                </a:gridCol>
              </a:tblGrid>
              <a:tr h="720080">
                <a:tc>
                  <a:txBody>
                    <a:bodyPr/>
                    <a:lstStyle/>
                    <a:p>
                      <a:pPr algn="ctr" fontAlgn="ctr"/>
                      <a:r>
                        <a:rPr lang="en-US" sz="2000" b="1" u="none" strike="noStrike" dirty="0" err="1">
                          <a:effectLst/>
                        </a:rPr>
                        <a:t>S.No</a:t>
                      </a:r>
                      <a:endParaRPr lang="en-US" sz="20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000" b="1" u="none" strike="noStrike" dirty="0">
                          <a:effectLst/>
                        </a:rPr>
                        <a:t>Parameters</a:t>
                      </a:r>
                      <a:endParaRPr lang="en-US" sz="20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000" b="1" u="none" strike="noStrike" dirty="0">
                          <a:effectLst/>
                        </a:rPr>
                        <a:t>Parameter Details</a:t>
                      </a:r>
                      <a:endParaRPr lang="en-US" sz="20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000" b="1" u="none" strike="noStrike" dirty="0">
                          <a:effectLst/>
                        </a:rPr>
                        <a:t>India</a:t>
                      </a:r>
                      <a:endParaRPr lang="en-US" sz="2000" b="1" i="0" u="none" strike="noStrike" dirty="0">
                        <a:solidFill>
                          <a:srgbClr val="000000"/>
                        </a:solidFill>
                        <a:effectLst/>
                        <a:latin typeface="Calibri" panose="020F0502020204030204" pitchFamily="34" charset="0"/>
                      </a:endParaRPr>
                    </a:p>
                    <a:p>
                      <a:pPr algn="ctr" fontAlgn="ctr"/>
                      <a:r>
                        <a:rPr lang="en-US" sz="2000" b="1" u="none" strike="noStrike" dirty="0">
                          <a:effectLst/>
                        </a:rPr>
                        <a:t>Score</a:t>
                      </a:r>
                      <a:endParaRPr lang="en-US" sz="20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9853734"/>
                  </a:ext>
                </a:extLst>
              </a:tr>
              <a:tr h="650861">
                <a:tc>
                  <a:txBody>
                    <a:bodyPr/>
                    <a:lstStyle/>
                    <a:p>
                      <a:pPr algn="ctr" fontAlgn="ctr"/>
                      <a:r>
                        <a:rPr lang="en-US" sz="2000" u="none" strike="noStrike">
                          <a:effectLst/>
                        </a:rPr>
                        <a:t>1</a:t>
                      </a:r>
                      <a:endParaRPr lang="en-US" sz="20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000" u="none" strike="noStrike" dirty="0">
                          <a:effectLst/>
                        </a:rPr>
                        <a:t>Parameter-1</a:t>
                      </a:r>
                      <a:endParaRPr lang="en-US" sz="20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2000" u="none" strike="noStrike" dirty="0">
                          <a:effectLst/>
                        </a:rPr>
                        <a:t>Needs Assessment, Call for Tender and Bid Preparation</a:t>
                      </a:r>
                      <a:endParaRPr lang="en-US" sz="20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000" u="none" strike="noStrike">
                          <a:effectLst/>
                        </a:rPr>
                        <a:t>63</a:t>
                      </a:r>
                      <a:endParaRPr lang="en-US" sz="20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6893380"/>
                  </a:ext>
                </a:extLst>
              </a:tr>
              <a:tr h="406787">
                <a:tc>
                  <a:txBody>
                    <a:bodyPr/>
                    <a:lstStyle/>
                    <a:p>
                      <a:pPr algn="ctr" fontAlgn="ctr"/>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000" u="none" strike="noStrike">
                          <a:effectLst/>
                        </a:rPr>
                        <a:t>Parameter-2</a:t>
                      </a:r>
                      <a:endParaRPr lang="en-US" sz="20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2000" u="none" strike="noStrike" dirty="0">
                          <a:effectLst/>
                        </a:rPr>
                        <a:t>Bid Submission</a:t>
                      </a:r>
                      <a:endParaRPr lang="en-US" sz="20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000" u="none" strike="noStrike">
                          <a:effectLst/>
                        </a:rPr>
                        <a:t>75</a:t>
                      </a:r>
                      <a:endParaRPr lang="en-US" sz="20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9113708"/>
                  </a:ext>
                </a:extLst>
              </a:tr>
              <a:tr h="589842">
                <a:tc>
                  <a:txBody>
                    <a:bodyPr/>
                    <a:lstStyle/>
                    <a:p>
                      <a:pPr algn="ctr" fontAlgn="ctr"/>
                      <a:r>
                        <a:rPr lang="en-US" sz="2000" u="none" strike="noStrike">
                          <a:effectLst/>
                        </a:rPr>
                        <a:t>3</a:t>
                      </a:r>
                      <a:endParaRPr lang="en-US" sz="20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000" u="none" strike="noStrike" dirty="0">
                          <a:effectLst/>
                        </a:rPr>
                        <a:t>Parameter-3</a:t>
                      </a:r>
                      <a:endParaRPr lang="en-US" sz="20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2000" u="none" strike="noStrike" dirty="0">
                          <a:effectLst/>
                        </a:rPr>
                        <a:t>Bid Opening, Evaluation &amp; Award</a:t>
                      </a:r>
                      <a:endParaRPr lang="en-US" sz="20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000" u="none" strike="noStrike">
                          <a:effectLst/>
                        </a:rPr>
                        <a:t>50</a:t>
                      </a:r>
                      <a:endParaRPr lang="en-US" sz="20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5073170"/>
                  </a:ext>
                </a:extLst>
              </a:tr>
              <a:tr h="728774">
                <a:tc>
                  <a:txBody>
                    <a:bodyPr/>
                    <a:lstStyle/>
                    <a:p>
                      <a:pPr algn="ctr" fontAlgn="ctr"/>
                      <a:r>
                        <a:rPr lang="en-US" sz="2000" u="none" strike="noStrike">
                          <a:effectLst/>
                        </a:rPr>
                        <a:t>4</a:t>
                      </a:r>
                      <a:endParaRPr lang="en-US" sz="20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000" u="none" strike="noStrike">
                          <a:effectLst/>
                        </a:rPr>
                        <a:t>Parameter-4</a:t>
                      </a:r>
                      <a:endParaRPr lang="en-US" sz="20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2000" u="none" strike="noStrike" dirty="0">
                          <a:effectLst/>
                        </a:rPr>
                        <a:t>Content &amp; Management of Procurement Contract</a:t>
                      </a:r>
                      <a:endParaRPr lang="en-US" sz="20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000" u="none" strike="noStrike">
                          <a:effectLst/>
                        </a:rPr>
                        <a:t>68</a:t>
                      </a:r>
                      <a:endParaRPr lang="en-US" sz="20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7933735"/>
                  </a:ext>
                </a:extLst>
              </a:tr>
              <a:tr h="498972">
                <a:tc>
                  <a:txBody>
                    <a:bodyPr/>
                    <a:lstStyle/>
                    <a:p>
                      <a:pPr algn="ctr" fontAlgn="ctr"/>
                      <a:r>
                        <a:rPr lang="en-US" sz="2000" u="none" strike="noStrike">
                          <a:effectLst/>
                        </a:rPr>
                        <a:t>5</a:t>
                      </a:r>
                      <a:endParaRPr lang="en-US" sz="20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000" u="none" strike="noStrike">
                          <a:effectLst/>
                        </a:rPr>
                        <a:t>Parameter-5</a:t>
                      </a:r>
                      <a:endParaRPr lang="en-US" sz="20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2000" u="none" strike="noStrike" dirty="0">
                          <a:effectLst/>
                        </a:rPr>
                        <a:t>Performance Guarantee</a:t>
                      </a:r>
                      <a:endParaRPr lang="en-US" sz="20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000" u="none" strike="noStrike">
                          <a:effectLst/>
                        </a:rPr>
                        <a:t>54</a:t>
                      </a:r>
                      <a:endParaRPr lang="en-US" sz="20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021661"/>
                  </a:ext>
                </a:extLst>
              </a:tr>
              <a:tr h="447467">
                <a:tc>
                  <a:txBody>
                    <a:bodyPr/>
                    <a:lstStyle/>
                    <a:p>
                      <a:pPr algn="ctr" fontAlgn="ctr"/>
                      <a:r>
                        <a:rPr lang="en-US" sz="2000" u="none" strike="noStrike">
                          <a:effectLst/>
                        </a:rPr>
                        <a:t>6</a:t>
                      </a:r>
                      <a:endParaRPr lang="en-US" sz="20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000" u="none" strike="noStrike">
                          <a:effectLst/>
                        </a:rPr>
                        <a:t>Parameter-6</a:t>
                      </a:r>
                      <a:endParaRPr lang="en-US" sz="20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2000" u="none" strike="noStrike" dirty="0">
                          <a:effectLst/>
                        </a:rPr>
                        <a:t>Payment of Supplier</a:t>
                      </a:r>
                      <a:endParaRPr lang="en-US" sz="20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000" u="none" strike="noStrike" dirty="0">
                          <a:effectLst/>
                        </a:rPr>
                        <a:t>59</a:t>
                      </a:r>
                      <a:endParaRPr lang="en-US" sz="20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0378208"/>
                  </a:ext>
                </a:extLst>
              </a:tr>
              <a:tr h="294922">
                <a:tc>
                  <a:txBody>
                    <a:bodyPr/>
                    <a:lstStyle/>
                    <a:p>
                      <a:pPr algn="l" fontAlgn="b"/>
                      <a:endParaRPr lang="en-US" sz="20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2000" b="0" i="0" u="none" strike="noStrike">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2000" b="1" u="none" strike="noStrike" dirty="0">
                          <a:effectLst/>
                        </a:rPr>
                        <a:t>Average of All Parameters</a:t>
                      </a:r>
                      <a:endParaRPr lang="en-US" sz="20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2000" b="1" u="none" strike="noStrike" dirty="0">
                          <a:effectLst/>
                        </a:rPr>
                        <a:t>62</a:t>
                      </a:r>
                      <a:endParaRPr lang="en-US" sz="20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0141388"/>
                  </a:ext>
                </a:extLst>
              </a:tr>
            </a:tbl>
          </a:graphicData>
        </a:graphic>
      </p:graphicFrame>
      <p:sp>
        <p:nvSpPr>
          <p:cNvPr id="3" name="Title 2"/>
          <p:cNvSpPr>
            <a:spLocks noGrp="1"/>
          </p:cNvSpPr>
          <p:nvPr>
            <p:ph type="title"/>
          </p:nvPr>
        </p:nvSpPr>
        <p:spPr/>
        <p:txBody>
          <a:bodyPr/>
          <a:lstStyle/>
          <a:p>
            <a:r>
              <a:rPr lang="en-US" b="1" dirty="0"/>
              <a:t>India’s score on the Six parameters of BPP 2017</a:t>
            </a:r>
          </a:p>
        </p:txBody>
      </p:sp>
    </p:spTree>
    <p:extLst>
      <p:ext uri="{BB962C8B-B14F-4D97-AF65-F5344CB8AC3E}">
        <p14:creationId xmlns:p14="http://schemas.microsoft.com/office/powerpoint/2010/main" val="18262284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21281974"/>
              </p:ext>
            </p:extLst>
          </p:nvPr>
        </p:nvGraphicFramePr>
        <p:xfrm>
          <a:off x="323528" y="1700808"/>
          <a:ext cx="8568950" cy="4608512"/>
        </p:xfrm>
        <a:graphic>
          <a:graphicData uri="http://schemas.openxmlformats.org/drawingml/2006/table">
            <a:tbl>
              <a:tblPr>
                <a:tableStyleId>{5C22544A-7EE6-4342-B048-85BDC9FD1C3A}</a:tableStyleId>
              </a:tblPr>
              <a:tblGrid>
                <a:gridCol w="962324">
                  <a:extLst>
                    <a:ext uri="{9D8B030D-6E8A-4147-A177-3AD203B41FA5}">
                      <a16:colId xmlns:a16="http://schemas.microsoft.com/office/drawing/2014/main" val="2378095600"/>
                    </a:ext>
                  </a:extLst>
                </a:gridCol>
                <a:gridCol w="2428892">
                  <a:extLst>
                    <a:ext uri="{9D8B030D-6E8A-4147-A177-3AD203B41FA5}">
                      <a16:colId xmlns:a16="http://schemas.microsoft.com/office/drawing/2014/main" val="4001121948"/>
                    </a:ext>
                  </a:extLst>
                </a:gridCol>
                <a:gridCol w="893259">
                  <a:extLst>
                    <a:ext uri="{9D8B030D-6E8A-4147-A177-3AD203B41FA5}">
                      <a16:colId xmlns:a16="http://schemas.microsoft.com/office/drawing/2014/main" val="824903647"/>
                    </a:ext>
                  </a:extLst>
                </a:gridCol>
                <a:gridCol w="859714">
                  <a:extLst>
                    <a:ext uri="{9D8B030D-6E8A-4147-A177-3AD203B41FA5}">
                      <a16:colId xmlns:a16="http://schemas.microsoft.com/office/drawing/2014/main" val="263861633"/>
                    </a:ext>
                  </a:extLst>
                </a:gridCol>
                <a:gridCol w="761058">
                  <a:extLst>
                    <a:ext uri="{9D8B030D-6E8A-4147-A177-3AD203B41FA5}">
                      <a16:colId xmlns:a16="http://schemas.microsoft.com/office/drawing/2014/main" val="1943266067"/>
                    </a:ext>
                  </a:extLst>
                </a:gridCol>
                <a:gridCol w="873807">
                  <a:extLst>
                    <a:ext uri="{9D8B030D-6E8A-4147-A177-3AD203B41FA5}">
                      <a16:colId xmlns:a16="http://schemas.microsoft.com/office/drawing/2014/main" val="2335741913"/>
                    </a:ext>
                  </a:extLst>
                </a:gridCol>
                <a:gridCol w="1071119">
                  <a:extLst>
                    <a:ext uri="{9D8B030D-6E8A-4147-A177-3AD203B41FA5}">
                      <a16:colId xmlns:a16="http://schemas.microsoft.com/office/drawing/2014/main" val="4162982223"/>
                    </a:ext>
                  </a:extLst>
                </a:gridCol>
                <a:gridCol w="718777">
                  <a:extLst>
                    <a:ext uri="{9D8B030D-6E8A-4147-A177-3AD203B41FA5}">
                      <a16:colId xmlns:a16="http://schemas.microsoft.com/office/drawing/2014/main" val="2780796998"/>
                    </a:ext>
                  </a:extLst>
                </a:gridCol>
              </a:tblGrid>
              <a:tr h="508413">
                <a:tc rowSpan="2">
                  <a:txBody>
                    <a:bodyPr/>
                    <a:lstStyle/>
                    <a:p>
                      <a:pPr algn="ctr" fontAlgn="ctr"/>
                      <a:r>
                        <a:rPr lang="en-US" sz="1400" b="1" u="none" strike="noStrike" dirty="0">
                          <a:effectLst/>
                        </a:rPr>
                        <a:t>Parameters</a:t>
                      </a:r>
                      <a:endParaRPr lang="en-US" sz="1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ctr"/>
                      <a:r>
                        <a:rPr lang="en-US" sz="1400" b="1" u="none" strike="noStrike" dirty="0">
                          <a:effectLst/>
                        </a:rPr>
                        <a:t>Parameter Details</a:t>
                      </a:r>
                      <a:endParaRPr lang="en-US" sz="1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1" u="none" strike="noStrike" dirty="0">
                          <a:effectLst/>
                        </a:rPr>
                        <a:t>India</a:t>
                      </a:r>
                      <a:endParaRPr lang="en-US" sz="1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1" u="none" strike="noStrike" dirty="0">
                          <a:effectLst/>
                        </a:rPr>
                        <a:t>World </a:t>
                      </a:r>
                      <a:r>
                        <a:rPr lang="en-US" sz="1400" b="1" u="none" strike="noStrike" dirty="0" err="1">
                          <a:effectLst/>
                        </a:rPr>
                        <a:t>Avg</a:t>
                      </a:r>
                      <a:endParaRPr lang="en-US" sz="1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1" u="none" strike="noStrike" dirty="0">
                          <a:effectLst/>
                        </a:rPr>
                        <a:t>OECD </a:t>
                      </a:r>
                      <a:r>
                        <a:rPr lang="en-US" sz="1400" b="1" u="none" strike="noStrike" dirty="0" err="1">
                          <a:effectLst/>
                        </a:rPr>
                        <a:t>Avg</a:t>
                      </a:r>
                      <a:endParaRPr lang="en-US" sz="1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1" u="none" strike="noStrike" dirty="0">
                          <a:effectLst/>
                        </a:rPr>
                        <a:t>BRICS </a:t>
                      </a:r>
                      <a:r>
                        <a:rPr lang="en-US" sz="1400" b="1" u="none" strike="noStrike" dirty="0" err="1">
                          <a:effectLst/>
                        </a:rPr>
                        <a:t>Avg</a:t>
                      </a:r>
                      <a:endParaRPr lang="en-US" sz="1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1" u="none" strike="noStrike" dirty="0" err="1">
                          <a:effectLst/>
                        </a:rPr>
                        <a:t>Neighbour</a:t>
                      </a:r>
                      <a:r>
                        <a:rPr lang="en-US" sz="1400" b="1" u="none" strike="noStrike" dirty="0">
                          <a:effectLst/>
                        </a:rPr>
                        <a:t> </a:t>
                      </a:r>
                      <a:r>
                        <a:rPr lang="en-US" sz="1400" b="1" u="none" strike="noStrike" dirty="0" err="1">
                          <a:effectLst/>
                        </a:rPr>
                        <a:t>Avg</a:t>
                      </a:r>
                      <a:endParaRPr lang="en-US" sz="1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ctr"/>
                      <a:r>
                        <a:rPr lang="en-US" sz="1400" b="1" u="none" strike="noStrike">
                          <a:effectLst/>
                        </a:rPr>
                        <a:t>India's Rank Globally</a:t>
                      </a:r>
                      <a:endParaRPr lang="en-US" sz="1400" b="1"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0981421"/>
                  </a:ext>
                </a:extLst>
              </a:tr>
              <a:tr h="500957">
                <a:tc vMerge="1">
                  <a:txBody>
                    <a:bodyPr/>
                    <a:lstStyle/>
                    <a:p>
                      <a:endParaRPr lang="en-US"/>
                    </a:p>
                  </a:txBody>
                  <a:tcPr/>
                </a:tc>
                <a:tc vMerge="1">
                  <a:txBody>
                    <a:bodyPr/>
                    <a:lstStyle/>
                    <a:p>
                      <a:endParaRPr lang="en-US"/>
                    </a:p>
                  </a:txBody>
                  <a:tcPr/>
                </a:tc>
                <a:tc>
                  <a:txBody>
                    <a:bodyPr/>
                    <a:lstStyle/>
                    <a:p>
                      <a:pPr algn="ctr" fontAlgn="ctr"/>
                      <a:r>
                        <a:rPr lang="en-US" sz="1400" b="1" u="none" strike="noStrike" dirty="0">
                          <a:effectLst/>
                        </a:rPr>
                        <a:t>Score</a:t>
                      </a:r>
                      <a:endParaRPr lang="en-US" sz="1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1" u="none" strike="noStrike" dirty="0">
                          <a:effectLst/>
                        </a:rPr>
                        <a:t>Score</a:t>
                      </a:r>
                      <a:endParaRPr lang="en-US" sz="1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1" u="none" strike="noStrike" dirty="0">
                          <a:effectLst/>
                        </a:rPr>
                        <a:t>Score</a:t>
                      </a:r>
                      <a:endParaRPr lang="en-US" sz="1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1" u="none" strike="noStrike" dirty="0">
                          <a:effectLst/>
                        </a:rPr>
                        <a:t>Score</a:t>
                      </a:r>
                      <a:endParaRPr lang="en-US" sz="1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1" u="none" strike="noStrike" dirty="0">
                          <a:effectLst/>
                        </a:rPr>
                        <a:t>Score</a:t>
                      </a:r>
                      <a:endParaRPr lang="en-US" sz="1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2567798776"/>
                  </a:ext>
                </a:extLst>
              </a:tr>
              <a:tr h="758891">
                <a:tc>
                  <a:txBody>
                    <a:bodyPr/>
                    <a:lstStyle/>
                    <a:p>
                      <a:pPr algn="ctr" fontAlgn="ctr"/>
                      <a:r>
                        <a:rPr lang="en-US" sz="1500" u="none" strike="noStrike" dirty="0">
                          <a:effectLst/>
                        </a:rPr>
                        <a:t>1</a:t>
                      </a:r>
                      <a:endParaRPr lang="en-US" sz="15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u="none" strike="noStrike" dirty="0">
                          <a:effectLst/>
                        </a:rPr>
                        <a:t>Needs Assessment, Call for Tender and Bid Preparation </a:t>
                      </a:r>
                      <a:endParaRPr lang="en-US"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a:effectLst/>
                        </a:rPr>
                        <a:t>63</a:t>
                      </a:r>
                      <a:endParaRPr lang="en-US" sz="14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dirty="0">
                          <a:effectLst/>
                        </a:rPr>
                        <a:t>59</a:t>
                      </a:r>
                      <a:endParaRPr lang="en-US"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dirty="0">
                          <a:effectLst/>
                        </a:rPr>
                        <a:t>73</a:t>
                      </a:r>
                      <a:endParaRPr lang="en-US"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dirty="0">
                          <a:effectLst/>
                        </a:rPr>
                        <a:t>70</a:t>
                      </a:r>
                      <a:endParaRPr lang="en-US"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dirty="0">
                          <a:effectLst/>
                        </a:rPr>
                        <a:t>53</a:t>
                      </a:r>
                      <a:endParaRPr lang="en-US"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dirty="0">
                          <a:effectLst/>
                        </a:rPr>
                        <a:t>80</a:t>
                      </a:r>
                      <a:endParaRPr lang="en-US"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56729649"/>
                  </a:ext>
                </a:extLst>
              </a:tr>
              <a:tr h="298188">
                <a:tc>
                  <a:txBody>
                    <a:bodyPr/>
                    <a:lstStyle/>
                    <a:p>
                      <a:pPr algn="ctr" fontAlgn="ctr"/>
                      <a:r>
                        <a:rPr lang="en-US" sz="1500" u="none" strike="noStrike" dirty="0">
                          <a:effectLst/>
                        </a:rPr>
                        <a:t>2</a:t>
                      </a:r>
                      <a:endParaRPr lang="en-US" sz="15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u="none" strike="noStrike" dirty="0">
                          <a:effectLst/>
                        </a:rPr>
                        <a:t>Bid Submission</a:t>
                      </a:r>
                      <a:endParaRPr lang="en-US"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dirty="0">
                          <a:effectLst/>
                        </a:rPr>
                        <a:t>75</a:t>
                      </a:r>
                      <a:endParaRPr lang="en-US"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dirty="0">
                          <a:effectLst/>
                        </a:rPr>
                        <a:t>64</a:t>
                      </a:r>
                      <a:endParaRPr lang="en-US"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a:effectLst/>
                        </a:rPr>
                        <a:t>65</a:t>
                      </a:r>
                      <a:endParaRPr lang="en-US" sz="14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a:effectLst/>
                        </a:rPr>
                        <a:t>76</a:t>
                      </a:r>
                      <a:endParaRPr lang="en-US" sz="14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a:effectLst/>
                        </a:rPr>
                        <a:t>67</a:t>
                      </a:r>
                      <a:endParaRPr lang="en-US" sz="14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dirty="0">
                          <a:effectLst/>
                        </a:rPr>
                        <a:t>47</a:t>
                      </a:r>
                      <a:endParaRPr lang="en-US"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6299303"/>
                  </a:ext>
                </a:extLst>
              </a:tr>
              <a:tr h="508413">
                <a:tc>
                  <a:txBody>
                    <a:bodyPr/>
                    <a:lstStyle/>
                    <a:p>
                      <a:pPr algn="ctr" fontAlgn="ctr"/>
                      <a:r>
                        <a:rPr lang="en-US" sz="1500" u="none" strike="noStrike" dirty="0">
                          <a:effectLst/>
                        </a:rPr>
                        <a:t>3</a:t>
                      </a:r>
                      <a:endParaRPr lang="en-US" sz="15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u="none" strike="noStrike" dirty="0">
                          <a:effectLst/>
                        </a:rPr>
                        <a:t>Bid Opening, Evaluation &amp; Award </a:t>
                      </a:r>
                      <a:endParaRPr lang="en-US"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a:effectLst/>
                        </a:rPr>
                        <a:t>50</a:t>
                      </a:r>
                      <a:endParaRPr lang="en-US" sz="14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dirty="0">
                          <a:effectLst/>
                        </a:rPr>
                        <a:t>58</a:t>
                      </a:r>
                      <a:endParaRPr lang="en-US"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dirty="0">
                          <a:effectLst/>
                        </a:rPr>
                        <a:t>60</a:t>
                      </a:r>
                      <a:endParaRPr lang="en-US"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dirty="0">
                          <a:effectLst/>
                        </a:rPr>
                        <a:t>63</a:t>
                      </a:r>
                      <a:endParaRPr lang="en-US"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a:effectLst/>
                        </a:rPr>
                        <a:t>59</a:t>
                      </a:r>
                      <a:endParaRPr lang="en-US" sz="14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dirty="0">
                          <a:effectLst/>
                        </a:rPr>
                        <a:t>124</a:t>
                      </a:r>
                      <a:endParaRPr lang="en-US"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4109229"/>
                  </a:ext>
                </a:extLst>
              </a:tr>
              <a:tr h="758891">
                <a:tc>
                  <a:txBody>
                    <a:bodyPr/>
                    <a:lstStyle/>
                    <a:p>
                      <a:pPr algn="ctr" fontAlgn="ctr"/>
                      <a:r>
                        <a:rPr lang="en-US" sz="1500" u="none" strike="noStrike" dirty="0">
                          <a:effectLst/>
                        </a:rPr>
                        <a:t>4</a:t>
                      </a:r>
                      <a:endParaRPr lang="en-US" sz="15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u="none" strike="noStrike" dirty="0">
                          <a:effectLst/>
                        </a:rPr>
                        <a:t>Content &amp; Management of Procurement Contract </a:t>
                      </a:r>
                      <a:endParaRPr lang="en-US"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a:effectLst/>
                        </a:rPr>
                        <a:t>68</a:t>
                      </a:r>
                      <a:endParaRPr lang="en-US" sz="14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a:effectLst/>
                        </a:rPr>
                        <a:t>65</a:t>
                      </a:r>
                      <a:endParaRPr lang="en-US" sz="14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a:effectLst/>
                        </a:rPr>
                        <a:t>66</a:t>
                      </a:r>
                      <a:endParaRPr lang="en-US" sz="14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dirty="0">
                          <a:effectLst/>
                        </a:rPr>
                        <a:t>76</a:t>
                      </a:r>
                      <a:endParaRPr lang="en-US"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dirty="0">
                          <a:effectLst/>
                        </a:rPr>
                        <a:t>66</a:t>
                      </a:r>
                      <a:endParaRPr lang="en-US"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dirty="0">
                          <a:effectLst/>
                        </a:rPr>
                        <a:t>67</a:t>
                      </a:r>
                      <a:endParaRPr lang="en-US"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9116732"/>
                  </a:ext>
                </a:extLst>
              </a:tr>
              <a:tr h="508413">
                <a:tc>
                  <a:txBody>
                    <a:bodyPr/>
                    <a:lstStyle/>
                    <a:p>
                      <a:pPr algn="ctr" fontAlgn="ctr"/>
                      <a:r>
                        <a:rPr lang="en-US" sz="1500" u="none" strike="noStrike" dirty="0">
                          <a:effectLst/>
                        </a:rPr>
                        <a:t>5</a:t>
                      </a:r>
                      <a:endParaRPr lang="en-US" sz="15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u="none" strike="noStrike" dirty="0">
                          <a:effectLst/>
                        </a:rPr>
                        <a:t>Performance Guarantee </a:t>
                      </a:r>
                      <a:endParaRPr lang="en-US"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a:effectLst/>
                        </a:rPr>
                        <a:t>54</a:t>
                      </a:r>
                      <a:endParaRPr lang="en-US" sz="14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a:effectLst/>
                        </a:rPr>
                        <a:t>50</a:t>
                      </a:r>
                      <a:endParaRPr lang="en-US" sz="14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a:effectLst/>
                        </a:rPr>
                        <a:t>40</a:t>
                      </a:r>
                      <a:endParaRPr lang="en-US" sz="14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a:effectLst/>
                        </a:rPr>
                        <a:t>61</a:t>
                      </a:r>
                      <a:endParaRPr lang="en-US" sz="14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dirty="0">
                          <a:effectLst/>
                        </a:rPr>
                        <a:t>44</a:t>
                      </a:r>
                      <a:endParaRPr lang="en-US"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dirty="0">
                          <a:effectLst/>
                        </a:rPr>
                        <a:t>82</a:t>
                      </a:r>
                      <a:endParaRPr lang="en-US"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8340765"/>
                  </a:ext>
                </a:extLst>
              </a:tr>
              <a:tr h="508413">
                <a:tc>
                  <a:txBody>
                    <a:bodyPr/>
                    <a:lstStyle/>
                    <a:p>
                      <a:pPr algn="ctr" fontAlgn="ctr"/>
                      <a:r>
                        <a:rPr lang="en-US" sz="1500" u="none" strike="noStrike" dirty="0">
                          <a:effectLst/>
                        </a:rPr>
                        <a:t>6</a:t>
                      </a:r>
                      <a:endParaRPr lang="en-US" sz="15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400" u="none" strike="noStrike" dirty="0">
                          <a:effectLst/>
                        </a:rPr>
                        <a:t>Payment of Supplier </a:t>
                      </a:r>
                      <a:endParaRPr lang="en-US"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a:effectLst/>
                        </a:rPr>
                        <a:t>59</a:t>
                      </a:r>
                      <a:endParaRPr lang="en-US" sz="14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a:effectLst/>
                        </a:rPr>
                        <a:t>47</a:t>
                      </a:r>
                      <a:endParaRPr lang="en-US" sz="14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a:effectLst/>
                        </a:rPr>
                        <a:t>76</a:t>
                      </a:r>
                      <a:endParaRPr lang="en-US" sz="14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a:effectLst/>
                        </a:rPr>
                        <a:t>53</a:t>
                      </a:r>
                      <a:endParaRPr lang="en-US" sz="14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a:effectLst/>
                        </a:rPr>
                        <a:t>46</a:t>
                      </a:r>
                      <a:endParaRPr lang="en-US" sz="1400" b="0"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dirty="0">
                          <a:effectLst/>
                        </a:rPr>
                        <a:t>53</a:t>
                      </a:r>
                      <a:endParaRPr lang="en-US" sz="1400" b="0"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8786204"/>
                  </a:ext>
                </a:extLst>
              </a:tr>
              <a:tr h="257933">
                <a:tc gridSpan="2">
                  <a:txBody>
                    <a:bodyPr/>
                    <a:lstStyle/>
                    <a:p>
                      <a:pPr algn="l" fontAlgn="ctr"/>
                      <a:r>
                        <a:rPr lang="en-US" sz="1400" b="1" u="none" strike="noStrike" dirty="0">
                          <a:effectLst/>
                        </a:rPr>
                        <a:t>Average of All Parameters</a:t>
                      </a:r>
                      <a:endParaRPr lang="en-US" sz="1400" b="1" i="0" u="none" strike="noStrike" dirty="0">
                        <a:solidFill>
                          <a:srgbClr val="000000"/>
                        </a:solidFill>
                        <a:effectLst/>
                        <a:latin typeface="Calibri" panose="020F0502020204030204" pitchFamily="34" charset="0"/>
                      </a:endParaRPr>
                    </a:p>
                  </a:txBody>
                  <a:tcPr marL="6350" marR="6350" marT="63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ctr"/>
                      <a:endParaRPr lang="en-US" sz="1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1" u="none" strike="noStrike">
                          <a:effectLst/>
                        </a:rPr>
                        <a:t>62</a:t>
                      </a:r>
                      <a:endParaRPr lang="en-US" sz="1400" b="1"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1" u="none" strike="noStrike">
                          <a:effectLst/>
                        </a:rPr>
                        <a:t>57</a:t>
                      </a:r>
                      <a:endParaRPr lang="en-US" sz="1400" b="1"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1" u="none" strike="noStrike">
                          <a:effectLst/>
                        </a:rPr>
                        <a:t>63</a:t>
                      </a:r>
                      <a:endParaRPr lang="en-US" sz="1400" b="1"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1" u="none" strike="noStrike">
                          <a:effectLst/>
                        </a:rPr>
                        <a:t>67</a:t>
                      </a:r>
                      <a:endParaRPr lang="en-US" sz="1400" b="1"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1" u="none" strike="noStrike">
                          <a:effectLst/>
                        </a:rPr>
                        <a:t>56</a:t>
                      </a:r>
                      <a:endParaRPr lang="en-US" sz="1400" b="1" i="0" u="none" strike="noStrike">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1" u="none" strike="noStrike" dirty="0">
                          <a:effectLst/>
                        </a:rPr>
                        <a:t>76</a:t>
                      </a:r>
                      <a:endParaRPr lang="en-US" sz="1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1962396"/>
                  </a:ext>
                </a:extLst>
              </a:tr>
            </a:tbl>
          </a:graphicData>
        </a:graphic>
      </p:graphicFrame>
      <p:sp>
        <p:nvSpPr>
          <p:cNvPr id="3" name="Title 2"/>
          <p:cNvSpPr>
            <a:spLocks noGrp="1"/>
          </p:cNvSpPr>
          <p:nvPr>
            <p:ph type="title"/>
          </p:nvPr>
        </p:nvSpPr>
        <p:spPr/>
        <p:txBody>
          <a:bodyPr/>
          <a:lstStyle/>
          <a:p>
            <a:r>
              <a:rPr lang="en-US" b="1" dirty="0"/>
              <a:t>Comparing India with the World…</a:t>
            </a:r>
            <a:endParaRPr lang="en-US" dirty="0"/>
          </a:p>
        </p:txBody>
      </p:sp>
    </p:spTree>
    <p:extLst>
      <p:ext uri="{BB962C8B-B14F-4D97-AF65-F5344CB8AC3E}">
        <p14:creationId xmlns:p14="http://schemas.microsoft.com/office/powerpoint/2010/main" val="38203511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6738" y="1643050"/>
            <a:ext cx="8348662" cy="4910150"/>
          </a:xfrm>
        </p:spPr>
        <p:txBody>
          <a:bodyPr>
            <a:normAutofit fontScale="25000" lnSpcReduction="20000"/>
          </a:bodyPr>
          <a:lstStyle/>
          <a:p>
            <a:pPr algn="just">
              <a:lnSpc>
                <a:spcPct val="120000"/>
              </a:lnSpc>
            </a:pPr>
            <a:r>
              <a:rPr lang="en-US" sz="8800" dirty="0"/>
              <a:t>MAPS is </a:t>
            </a:r>
            <a:r>
              <a:rPr lang="en-US" sz="8800" dirty="0" smtClean="0"/>
              <a:t>universally </a:t>
            </a:r>
            <a:r>
              <a:rPr lang="en-US" sz="8800" dirty="0"/>
              <a:t>accepted method to assess and improve public procurement systems by providing a common tool for analyzing information on key aspects of any system</a:t>
            </a:r>
            <a:r>
              <a:rPr lang="en-US" sz="8800" dirty="0" smtClean="0"/>
              <a:t>;</a:t>
            </a:r>
          </a:p>
          <a:p>
            <a:pPr algn="just">
              <a:lnSpc>
                <a:spcPct val="120000"/>
              </a:lnSpc>
            </a:pPr>
            <a:endParaRPr lang="en-US" sz="8800" dirty="0" smtClean="0"/>
          </a:p>
          <a:p>
            <a:pPr algn="just">
              <a:lnSpc>
                <a:spcPct val="120000"/>
              </a:lnSpc>
            </a:pPr>
            <a:r>
              <a:rPr lang="en-IN" sz="8800" dirty="0" smtClean="0"/>
              <a:t>Already 90+ countries have been assessed through MAPS;</a:t>
            </a:r>
            <a:endParaRPr lang="en-US" sz="8800" dirty="0" smtClean="0"/>
          </a:p>
          <a:p>
            <a:pPr algn="just">
              <a:lnSpc>
                <a:spcPct val="120000"/>
              </a:lnSpc>
              <a:buNone/>
            </a:pPr>
            <a:endParaRPr lang="en-US" sz="8800" dirty="0"/>
          </a:p>
          <a:p>
            <a:pPr algn="just">
              <a:lnSpc>
                <a:spcPct val="120000"/>
              </a:lnSpc>
            </a:pPr>
            <a:r>
              <a:rPr lang="en-US" sz="8800" dirty="0"/>
              <a:t>Based on the strengths and weaknesses identified, to develop strategies and implement reforms</a:t>
            </a:r>
            <a:r>
              <a:rPr lang="en-US" sz="8800" dirty="0" smtClean="0"/>
              <a:t>;</a:t>
            </a:r>
          </a:p>
          <a:p>
            <a:pPr algn="just">
              <a:lnSpc>
                <a:spcPct val="120000"/>
              </a:lnSpc>
            </a:pPr>
            <a:endParaRPr lang="en-US" sz="8800" dirty="0" smtClean="0"/>
          </a:p>
          <a:p>
            <a:pPr algn="just">
              <a:lnSpc>
                <a:spcPct val="120000"/>
              </a:lnSpc>
            </a:pPr>
            <a:r>
              <a:rPr lang="en-IN" sz="8800" dirty="0" smtClean="0"/>
              <a:t>Report expected in early 2020</a:t>
            </a:r>
            <a:endParaRPr lang="en-US" sz="8800" dirty="0"/>
          </a:p>
          <a:p>
            <a:pPr>
              <a:lnSpc>
                <a:spcPct val="120000"/>
              </a:lnSpc>
              <a:buNone/>
            </a:pPr>
            <a:endParaRPr lang="en-IN" sz="8000" dirty="0"/>
          </a:p>
          <a:p>
            <a:pPr marL="0" indent="0">
              <a:buNone/>
            </a:pPr>
            <a:endParaRPr lang="en-IN" dirty="0"/>
          </a:p>
        </p:txBody>
      </p:sp>
      <p:sp>
        <p:nvSpPr>
          <p:cNvPr id="3" name="Title 2"/>
          <p:cNvSpPr>
            <a:spLocks noGrp="1"/>
          </p:cNvSpPr>
          <p:nvPr>
            <p:ph type="title"/>
          </p:nvPr>
        </p:nvSpPr>
        <p:spPr>
          <a:xfrm>
            <a:off x="574674" y="304800"/>
            <a:ext cx="8461822" cy="1216025"/>
          </a:xfrm>
        </p:spPr>
        <p:txBody>
          <a:bodyPr/>
          <a:lstStyle/>
          <a:p>
            <a:r>
              <a:rPr lang="en-US" sz="3200" b="1" dirty="0">
                <a:latin typeface="+mn-lt"/>
              </a:rPr>
              <a:t>Methodology for Assessing Procurement Systems (MAPS)</a:t>
            </a:r>
            <a:endParaRPr lang="en-IN" sz="3200" dirty="0">
              <a:latin typeface="+mn-lt"/>
            </a:endParaRPr>
          </a:p>
        </p:txBody>
      </p:sp>
    </p:spTree>
    <p:extLst>
      <p:ext uri="{BB962C8B-B14F-4D97-AF65-F5344CB8AC3E}">
        <p14:creationId xmlns:p14="http://schemas.microsoft.com/office/powerpoint/2010/main" val="14896401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A066254-9062-4588-A41E-7A1A8BB37CCC}"/>
              </a:ext>
            </a:extLst>
          </p:cNvPr>
          <p:cNvPicPr>
            <a:picLocks noChangeAspect="1"/>
          </p:cNvPicPr>
          <p:nvPr/>
        </p:nvPicPr>
        <p:blipFill>
          <a:blip r:embed="rId2"/>
          <a:stretch>
            <a:fillRect/>
          </a:stretch>
        </p:blipFill>
        <p:spPr>
          <a:xfrm>
            <a:off x="574675" y="1593020"/>
            <a:ext cx="8188078" cy="4934352"/>
          </a:xfrm>
          <a:prstGeom prst="rect">
            <a:avLst/>
          </a:prstGeom>
        </p:spPr>
      </p:pic>
      <p:sp>
        <p:nvSpPr>
          <p:cNvPr id="3" name="Title 2">
            <a:extLst>
              <a:ext uri="{FF2B5EF4-FFF2-40B4-BE49-F238E27FC236}">
                <a16:creationId xmlns:a16="http://schemas.microsoft.com/office/drawing/2014/main" id="{43FA8948-AFEC-42C2-A7E3-DBA5990D16B8}"/>
              </a:ext>
            </a:extLst>
          </p:cNvPr>
          <p:cNvSpPr>
            <a:spLocks noGrp="1"/>
          </p:cNvSpPr>
          <p:nvPr>
            <p:ph type="title"/>
          </p:nvPr>
        </p:nvSpPr>
        <p:spPr>
          <a:xfrm>
            <a:off x="574675" y="304801"/>
            <a:ext cx="8001000" cy="963960"/>
          </a:xfrm>
        </p:spPr>
        <p:txBody>
          <a:bodyPr/>
          <a:lstStyle/>
          <a:p>
            <a:r>
              <a:rPr lang="en-IN" dirty="0"/>
              <a:t>MAPS framework</a:t>
            </a:r>
          </a:p>
        </p:txBody>
      </p:sp>
    </p:spTree>
    <p:extLst>
      <p:ext uri="{BB962C8B-B14F-4D97-AF65-F5344CB8AC3E}">
        <p14:creationId xmlns:p14="http://schemas.microsoft.com/office/powerpoint/2010/main" val="216206470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Profile">
  <a:themeElements>
    <a:clrScheme name="1_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1_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1_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1_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1_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1_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1_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1_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1_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1_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1_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1_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themeOverride>
</file>

<file path=docProps/app.xml><?xml version="1.0" encoding="utf-8"?>
<Properties xmlns="http://schemas.openxmlformats.org/officeDocument/2006/extended-properties" xmlns:vt="http://schemas.openxmlformats.org/officeDocument/2006/docPropsVTypes">
  <Template/>
  <TotalTime>2946</TotalTime>
  <Words>1426</Words>
  <Application>Microsoft Office PowerPoint</Application>
  <PresentationFormat>On-screen Show (4:3)</PresentationFormat>
  <Paragraphs>291</Paragraphs>
  <Slides>25</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Times New Roman</vt:lpstr>
      <vt:lpstr>Verdana</vt:lpstr>
      <vt:lpstr>Wingdings</vt:lpstr>
      <vt:lpstr>1_Profile</vt:lpstr>
      <vt:lpstr>PowerPoint Presentation</vt:lpstr>
      <vt:lpstr>Agenda  </vt:lpstr>
      <vt:lpstr>PowerPoint Presentation</vt:lpstr>
      <vt:lpstr>Earlier Public Procurement Systems Assessments in India</vt:lpstr>
      <vt:lpstr>Previous Assessments  …</vt:lpstr>
      <vt:lpstr>India’s score on the Six parameters of BPP 2017</vt:lpstr>
      <vt:lpstr>Comparing India with the World…</vt:lpstr>
      <vt:lpstr>Methodology for Assessing Procurement Systems (MAPS)</vt:lpstr>
      <vt:lpstr>MAPS framework</vt:lpstr>
      <vt:lpstr>Assessment of India’s Public Procurement through modified MAPS</vt:lpstr>
      <vt:lpstr>PowerPoint Presentation</vt:lpstr>
      <vt:lpstr>Definition- SPP</vt:lpstr>
      <vt:lpstr>GFRs, 2017 Provision</vt:lpstr>
      <vt:lpstr>Sustainable Procurement Task Force (SPTF)</vt:lpstr>
      <vt:lpstr>PowerPoint Presentation</vt:lpstr>
      <vt:lpstr>Amendment in MSE Procurement Order issued in Nov, 2018</vt:lpstr>
      <vt:lpstr>PowerPoint Presentation</vt:lpstr>
      <vt:lpstr>MII Order, 2017</vt:lpstr>
      <vt:lpstr>Salient points of MII Order</vt:lpstr>
      <vt:lpstr>Conditions for Purchase Preference…</vt:lpstr>
      <vt:lpstr>Conditions for Purchase Preference…</vt:lpstr>
      <vt:lpstr>Verification of Local Content</vt:lpstr>
      <vt:lpstr>Verification &amp; Debarment</vt:lpstr>
      <vt:lpstr>Specifications in Tenders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Procurement Bill</dc:title>
  <dc:creator>mof</dc:creator>
  <cp:lastModifiedBy>LENOVO</cp:lastModifiedBy>
  <cp:revision>850</cp:revision>
  <cp:lastPrinted>2015-09-29T10:27:56Z</cp:lastPrinted>
  <dcterms:created xsi:type="dcterms:W3CDTF">2006-08-16T00:00:00Z</dcterms:created>
  <dcterms:modified xsi:type="dcterms:W3CDTF">2019-01-21T03:49:05Z</dcterms:modified>
</cp:coreProperties>
</file>